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2.xml" ContentType="application/vnd.openxmlformats-officedocument.presentationml.tags+xml"/>
  <Override PartName="/ppt/notesSlides/notesSlide16.xml" ContentType="application/vnd.openxmlformats-officedocument.presentationml.notesSlide+xml"/>
  <Override PartName="/ppt/tags/tag13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319" r:id="rId3"/>
    <p:sldId id="320" r:id="rId4"/>
    <p:sldId id="265" r:id="rId5"/>
    <p:sldId id="266" r:id="rId6"/>
    <p:sldId id="285" r:id="rId7"/>
    <p:sldId id="308" r:id="rId8"/>
    <p:sldId id="280" r:id="rId9"/>
    <p:sldId id="312" r:id="rId10"/>
    <p:sldId id="281" r:id="rId11"/>
    <p:sldId id="313" r:id="rId12"/>
    <p:sldId id="314" r:id="rId13"/>
    <p:sldId id="270" r:id="rId14"/>
    <p:sldId id="315" r:id="rId15"/>
    <p:sldId id="322" r:id="rId16"/>
    <p:sldId id="317" r:id="rId17"/>
    <p:sldId id="323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Playfair Display" pitchFamily="2" charset="77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EB021A-D318-4800-BE01-9BCE77BAE0BA}">
  <a:tblStyle styleId="{8CEB021A-D318-4800-BE01-9BCE77BAE0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5"/>
    <p:restoredTop sz="89355"/>
  </p:normalViewPr>
  <p:slideViewPr>
    <p:cSldViewPr snapToGrid="0">
      <p:cViewPr>
        <p:scale>
          <a:sx n="109" d="100"/>
          <a:sy n="109" d="100"/>
        </p:scale>
        <p:origin x="1944" y="4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jpeg>
</file>

<file path=ppt/media/image13.jp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svg>
</file>

<file path=ppt/media/image3.jpeg>
</file>

<file path=ppt/media/image30.png>
</file>

<file path=ppt/media/image4.jpeg>
</file>

<file path=ppt/media/image5.jp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1eeaea3b24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1eeaea3b24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0468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4a01ab2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4a01ab2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Our hypothesis is VLE2E systems cannot generalize well to logical operations that are rare in the fine-tuning data: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The opposites of at least rarely or never appear in the training data, whereas the opposites of no and some are common.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i="0" dirty="0"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effectLst/>
                <a:latin typeface="Arial" panose="020B0604020202020204" pitchFamily="34" charset="0"/>
              </a:rPr>
              <a:t>At</a:t>
            </a:r>
            <a:r>
              <a:rPr lang="en-US" b="0" i="0" dirty="0" err="1">
                <a:effectLst/>
                <a:latin typeface="Arial" panose="020B0604020202020204" pitchFamily="34" charset="0"/>
                <a:sym typeface="Wingdings" pitchFamily="2" charset="2"/>
              </a:rPr>
              <a:t>less</a:t>
            </a:r>
            <a:r>
              <a:rPr lang="en-US" b="0" i="0" dirty="0">
                <a:effectLst/>
                <a:latin typeface="Arial" panose="020B0604020202020204" pitchFamily="34" charset="0"/>
                <a:sym typeface="Wingdings" pitchFamily="2" charset="2"/>
              </a:rPr>
              <a:t> than, 96% of the predictions are the same.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effectLst/>
                <a:latin typeface="Arial" panose="020B0604020202020204" pitchFamily="34" charset="0"/>
                <a:sym typeface="Wingdings" pitchFamily="2" charset="2"/>
              </a:rPr>
              <a:t>T</a:t>
            </a:r>
            <a:r>
              <a:rPr lang="en-US" b="0" i="0" dirty="0">
                <a:effectLst/>
                <a:latin typeface="Arial" panose="020B0604020202020204" pitchFamily="34" charset="0"/>
              </a:rPr>
              <a:t>he VLE2E systems do not pay enough attention to quantifiers whose opposites were not seen during fine-tuning.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79758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4a01ab2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4a01ab2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03636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eeaea3b24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1eeaea3b24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eeaea3b24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1eeaea3b24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75707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eeaea3b24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1eeaea3b24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GQA is templated. VQA is human annotated.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74319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eeaea3b24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1eeaea3b24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25868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1eeaea3b24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1eeaea3b24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01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1eeaea3b24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1eeaea3b24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2683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1eeaea3b24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1eeaea3b24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405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eaea3b2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eeaea3b2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I’ll take COVR as an example to explain how to fine-tune pretrained models under the multi-image setup.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1eeaea3b24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1eeaea3b24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1eeaea3b24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1eeaea3b24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900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1eeaea3b24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1eeaea3b24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539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4a01ab2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4a01ab2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0925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4a01ab2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4a01ab2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926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Relationship Id="rId6" Type="http://schemas.openxmlformats.org/officeDocument/2006/relationships/image" Target="../media/image23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Relationship Id="rId6" Type="http://schemas.openxmlformats.org/officeDocument/2006/relationships/image" Target="../media/image25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6" Type="http://schemas.openxmlformats.org/officeDocument/2006/relationships/image" Target="../media/image30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mailto:wangzhu@usc.edu" TargetMode="External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11.sv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hyperlink" Target="https://github.com/Bill1235813/gendiff_vlsy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1.sv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5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5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5.jpg"/><Relationship Id="rId10" Type="http://schemas.openxmlformats.org/officeDocument/2006/relationships/image" Target="../media/image17.png"/><Relationship Id="rId4" Type="http://schemas.openxmlformats.org/officeDocument/2006/relationships/image" Target="../media/image12.jpeg"/><Relationship Id="rId9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6" Type="http://schemas.openxmlformats.org/officeDocument/2006/relationships/image" Target="../media/image20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509044" y="357489"/>
            <a:ext cx="815357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080" dirty="0">
                <a:latin typeface="Playfair Display"/>
                <a:ea typeface="Playfair Display"/>
                <a:cs typeface="Playfair Display"/>
                <a:sym typeface="Playfair Display"/>
              </a:rPr>
              <a:t>Generalization Differences between </a:t>
            </a:r>
            <a:br>
              <a:rPr lang="en-US" sz="3080" dirty="0"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en-US" sz="3080" dirty="0">
                <a:latin typeface="Playfair Display"/>
                <a:ea typeface="Playfair Display"/>
                <a:cs typeface="Playfair Display"/>
                <a:sym typeface="Playfair Display"/>
              </a:rPr>
              <a:t>End-to-End and Neuro-Symbolic </a:t>
            </a:r>
            <a:br>
              <a:rPr lang="en-US" sz="3080" dirty="0"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en-US" sz="3080" dirty="0">
                <a:latin typeface="Playfair Display"/>
                <a:ea typeface="Playfair Display"/>
                <a:cs typeface="Playfair Display"/>
                <a:sym typeface="Playfair Display"/>
              </a:rPr>
              <a:t>Vision-Language Reasoning Systems</a:t>
            </a:r>
            <a:endParaRPr sz="2280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2D06FC4-1F60-DBDC-89BF-34C0E2098E5A}"/>
              </a:ext>
            </a:extLst>
          </p:cNvPr>
          <p:cNvGrpSpPr/>
          <p:nvPr/>
        </p:nvGrpSpPr>
        <p:grpSpPr>
          <a:xfrm>
            <a:off x="7556059" y="318971"/>
            <a:ext cx="1117188" cy="1497645"/>
            <a:chOff x="7545426" y="478463"/>
            <a:chExt cx="1117188" cy="1497645"/>
          </a:xfrm>
        </p:grpSpPr>
        <p:pic>
          <p:nvPicPr>
            <p:cNvPr id="3" name="Picture 2" descr="Logo&#10;&#10;Description automatically generated">
              <a:extLst>
                <a:ext uri="{FF2B5EF4-FFF2-40B4-BE49-F238E27FC236}">
                  <a16:creationId xmlns:a16="http://schemas.microsoft.com/office/drawing/2014/main" id="{DB0AE8FF-CF05-630E-4903-48A8134534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6" t="4275" r="5996" b="6833"/>
            <a:stretch/>
          </p:blipFill>
          <p:spPr>
            <a:xfrm>
              <a:off x="7545426" y="478463"/>
              <a:ext cx="1117188" cy="110578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3CEC8BF-7924-AC30-9C8B-7F5E3399A13F}"/>
                </a:ext>
              </a:extLst>
            </p:cNvPr>
            <p:cNvSpPr txBox="1"/>
            <p:nvPr/>
          </p:nvSpPr>
          <p:spPr>
            <a:xfrm>
              <a:off x="7634623" y="1519957"/>
              <a:ext cx="925033" cy="4561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90"/>
                <a:buFont typeface="Arial"/>
                <a:buNone/>
              </a:pPr>
              <a:r>
                <a:rPr lang="en-US" sz="1800" b="1" dirty="0">
                  <a:solidFill>
                    <a:srgbClr val="000000"/>
                  </a:solidFill>
                  <a:latin typeface="Playfair Display" pitchFamily="2" charset="77"/>
                  <a:ea typeface="Lato" panose="020F0502020204030203" pitchFamily="34" charset="0"/>
                  <a:cs typeface="Lato" panose="020F0502020204030203" pitchFamily="34" charset="0"/>
                  <a:sym typeface="Playfair Display"/>
                </a:rPr>
                <a:t>USC</a:t>
              </a:r>
              <a:endParaRPr lang="en-US" sz="1600" b="1" dirty="0">
                <a:solidFill>
                  <a:srgbClr val="000000"/>
                </a:solidFill>
                <a:latin typeface="Playfair Display" pitchFamily="2" charset="77"/>
                <a:ea typeface="Playfair Display"/>
                <a:cs typeface="Playfair Display"/>
                <a:sym typeface="Playfair Display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ECCA0FD-FFED-AB4B-E11F-B3EAC1BFA088}"/>
              </a:ext>
            </a:extLst>
          </p:cNvPr>
          <p:cNvGrpSpPr/>
          <p:nvPr/>
        </p:nvGrpSpPr>
        <p:grpSpPr>
          <a:xfrm>
            <a:off x="1184659" y="2331219"/>
            <a:ext cx="6556860" cy="2139922"/>
            <a:chOff x="1227191" y="2139829"/>
            <a:chExt cx="6556860" cy="213992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A3C91E8-1CF7-192A-2D58-FE75A2941E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26" r="8577"/>
            <a:stretch/>
          </p:blipFill>
          <p:spPr bwMode="auto">
            <a:xfrm>
              <a:off x="1387607" y="2139829"/>
              <a:ext cx="1385476" cy="17063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5305474-03AA-9795-1289-8B92256807BF}"/>
                </a:ext>
              </a:extLst>
            </p:cNvPr>
            <p:cNvSpPr txBox="1"/>
            <p:nvPr/>
          </p:nvSpPr>
          <p:spPr>
            <a:xfrm>
              <a:off x="1227191" y="3941197"/>
              <a:ext cx="170630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 sz="1600" b="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Wang (Bill) Zhu</a:t>
              </a:r>
              <a:endParaRPr lang="en-US" sz="1600" dirty="0"/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DB5E4EB-C4B3-0626-270C-44E308B9A9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66" r="1637"/>
            <a:stretch/>
          </p:blipFill>
          <p:spPr bwMode="auto">
            <a:xfrm>
              <a:off x="3893091" y="2139829"/>
              <a:ext cx="1385476" cy="17063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7377B5-9348-F998-641D-0F70EA4484CB}"/>
                </a:ext>
              </a:extLst>
            </p:cNvPr>
            <p:cNvSpPr txBox="1"/>
            <p:nvPr/>
          </p:nvSpPr>
          <p:spPr>
            <a:xfrm>
              <a:off x="3732675" y="3941197"/>
              <a:ext cx="170630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00"/>
                  </a:solidFill>
                  <a:latin typeface="Playfair Display" pitchFamily="2" charset="77"/>
                  <a:ea typeface="Lato" panose="020F0502020204030203" pitchFamily="34" charset="0"/>
                  <a:cs typeface="Lato" panose="020F0502020204030203" pitchFamily="34" charset="0"/>
                  <a:sym typeface="Playfair Display"/>
                </a:rPr>
                <a:t>Jesse Thomason</a:t>
              </a:r>
              <a:endParaRPr lang="en-US" sz="16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A54A6F6-C360-F152-D7F0-61F2708E02C1}"/>
                </a:ext>
              </a:extLst>
            </p:cNvPr>
            <p:cNvSpPr txBox="1"/>
            <p:nvPr/>
          </p:nvSpPr>
          <p:spPr>
            <a:xfrm>
              <a:off x="6546915" y="3941197"/>
              <a:ext cx="108879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00"/>
                  </a:solidFill>
                  <a:latin typeface="Playfair Display" pitchFamily="2" charset="77"/>
                  <a:ea typeface="Lato" panose="020F0502020204030203" pitchFamily="34" charset="0"/>
                  <a:cs typeface="Lato" panose="020F0502020204030203" pitchFamily="34" charset="0"/>
                  <a:sym typeface="Playfair Display"/>
                </a:rPr>
                <a:t>Robin Jia</a:t>
              </a:r>
              <a:endParaRPr lang="en-US" sz="1600" dirty="0"/>
            </a:p>
          </p:txBody>
        </p:sp>
        <p:pic>
          <p:nvPicPr>
            <p:cNvPr id="1030" name="Picture 6" descr="Profile picture">
              <a:extLst>
                <a:ext uri="{FF2B5EF4-FFF2-40B4-BE49-F238E27FC236}">
                  <a16:creationId xmlns:a16="http://schemas.microsoft.com/office/drawing/2014/main" id="{F27DAE6B-2722-CE72-D7CD-91706966A5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8575" y="2142542"/>
              <a:ext cx="1385476" cy="17035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B8B25BA-C845-4530-3B41-626A0E310281}"/>
              </a:ext>
            </a:extLst>
          </p:cNvPr>
          <p:cNvSpPr txBox="1"/>
          <p:nvPr/>
        </p:nvSpPr>
        <p:spPr>
          <a:xfrm>
            <a:off x="753" y="4707220"/>
            <a:ext cx="17063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0" u="none" strike="noStrike" dirty="0">
                <a:solidFill>
                  <a:srgbClr val="073763"/>
                </a:solidFill>
                <a:effectLst/>
                <a:latin typeface="Playfair Display" pitchFamily="2" charset="77"/>
                <a:ea typeface="Lato" panose="020F0502020204030203" pitchFamily="34" charset="0"/>
                <a:cs typeface="Lato" panose="020F0502020204030203" pitchFamily="34" charset="0"/>
              </a:rPr>
              <a:t>(Paper ID: 3109)</a:t>
            </a:r>
            <a:endParaRPr lang="en-US" sz="1600" dirty="0">
              <a:latin typeface="Playfair Display" pitchFamily="2" charset="77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0"/>
    </mc:Choice>
    <mc:Fallback>
      <p:transition spd="slow" advTm="64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2 - Contrast Set</a:t>
            </a:r>
            <a:endParaRPr dirty="0"/>
          </a:p>
        </p:txBody>
      </p:sp>
      <p:sp>
        <p:nvSpPr>
          <p:cNvPr id="356" name="Google Shape;356;p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57" name="Google Shape;357;p38"/>
          <p:cNvSpPr txBox="1"/>
          <p:nvPr/>
        </p:nvSpPr>
        <p:spPr>
          <a:xfrm>
            <a:off x="311700" y="1147477"/>
            <a:ext cx="8601300" cy="2262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" sz="1800" b="1" dirty="0">
                <a:latin typeface="Lato"/>
                <a:ea typeface="Lato"/>
                <a:cs typeface="Lato"/>
                <a:sym typeface="Lato"/>
              </a:rPr>
              <a:t>Evaluate cross-image reasonings</a:t>
            </a:r>
          </a:p>
          <a:p>
            <a:pPr marL="457200" lvl="1" indent="-355600">
              <a:lnSpc>
                <a:spcPct val="150000"/>
              </a:lnSpc>
              <a:buSzPts val="2000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Replace phrases in testing with phrases of </a:t>
            </a:r>
            <a:r>
              <a:rPr lang="en" sz="1800" b="1" dirty="0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equivalent</a:t>
            </a:r>
            <a:r>
              <a:rPr lang="en" sz="1800" b="1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meanings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914400" lvl="2" indent="-355600">
              <a:lnSpc>
                <a:spcPct val="150000"/>
              </a:lnSpc>
              <a:buSzPts val="2000"/>
              <a:buFont typeface="Lato"/>
              <a:buChar char="○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At least → No less than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457200" lvl="1" indent="-355600">
              <a:lnSpc>
                <a:spcPct val="150000"/>
              </a:lnSpc>
              <a:buSzPts val="2000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Replace phrases in testing with phrases of </a:t>
            </a:r>
            <a:r>
              <a:rPr lang="en" sz="1800" b="1" dirty="0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opposite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 meanings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914400" lvl="2" indent="-355600">
              <a:lnSpc>
                <a:spcPct val="150000"/>
              </a:lnSpc>
              <a:buSzPts val="2000"/>
              <a:buFont typeface="Lato"/>
              <a:buChar char="○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At least → Less than &amp; </a:t>
            </a:r>
            <a:r>
              <a:rPr lang="en" sz="1800" b="1" dirty="0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flip the label</a:t>
            </a: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37096CE9-F815-A05E-AAA5-0C10A1187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236584"/>
              </p:ext>
            </p:extLst>
          </p:nvPr>
        </p:nvGraphicFramePr>
        <p:xfrm>
          <a:off x="561336" y="3593108"/>
          <a:ext cx="8021327" cy="1005840"/>
        </p:xfrm>
        <a:graphic>
          <a:graphicData uri="http://schemas.openxmlformats.org/drawingml/2006/table">
            <a:tbl>
              <a:tblPr firstRow="1" bandRow="1">
                <a:tableStyleId>{8CEB021A-D318-4800-BE01-9BCE77BAE0BA}</a:tableStyleId>
              </a:tblPr>
              <a:tblGrid>
                <a:gridCol w="5849815">
                  <a:extLst>
                    <a:ext uri="{9D8B030D-6E8A-4147-A177-3AD203B41FA5}">
                      <a16:colId xmlns:a16="http://schemas.microsoft.com/office/drawing/2014/main" val="1388809525"/>
                    </a:ext>
                  </a:extLst>
                </a:gridCol>
                <a:gridCol w="1101970">
                  <a:extLst>
                    <a:ext uri="{9D8B030D-6E8A-4147-A177-3AD203B41FA5}">
                      <a16:colId xmlns:a16="http://schemas.microsoft.com/office/drawing/2014/main" val="241388131"/>
                    </a:ext>
                  </a:extLst>
                </a:gridCol>
                <a:gridCol w="1069542">
                  <a:extLst>
                    <a:ext uri="{9D8B030D-6E8A-4147-A177-3AD203B41FA5}">
                      <a16:colId xmlns:a16="http://schemas.microsoft.com/office/drawing/2014/main" val="9362005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Original Q</a:t>
                      </a:r>
                      <a:r>
                        <a:rPr lang="en-US" sz="16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:</a:t>
                      </a:r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 </a:t>
                      </a:r>
                      <a:r>
                        <a:rPr lang="en-US" sz="1600" i="1" dirty="0">
                          <a:latin typeface="Lato"/>
                          <a:ea typeface="Lato"/>
                          <a:cs typeface="Lato"/>
                          <a:sym typeface="Lato"/>
                        </a:rPr>
                        <a:t>There is </a:t>
                      </a:r>
                      <a:r>
                        <a:rPr lang="en-US" sz="1600" b="1" i="1" dirty="0">
                          <a:latin typeface="Lato"/>
                          <a:ea typeface="Lato"/>
                          <a:cs typeface="Lato"/>
                          <a:sym typeface="Lato"/>
                        </a:rPr>
                        <a:t>at least </a:t>
                      </a:r>
                      <a:r>
                        <a:rPr lang="en-US" sz="1600" i="1" dirty="0">
                          <a:latin typeface="Lato"/>
                          <a:ea typeface="Lato"/>
                          <a:cs typeface="Lato"/>
                          <a:sym typeface="Lato"/>
                        </a:rPr>
                        <a:t>1 cup that is behind a man </a:t>
                      </a:r>
                      <a:r>
                        <a:rPr lang="en-US" sz="1600" i="1" dirty="0"/>
                        <a:t>that…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Label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Pred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8501918"/>
                  </a:ext>
                </a:extLst>
              </a:tr>
              <a:tr h="318762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Aug. Q #1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</a:t>
                      </a:r>
                      <a:r>
                        <a:rPr lang="en-US" sz="1600" i="1" dirty="0">
                          <a:latin typeface="Lato"/>
                          <a:ea typeface="Lato"/>
                          <a:cs typeface="Lato"/>
                          <a:sym typeface="Lato"/>
                        </a:rPr>
                        <a:t>There is </a:t>
                      </a:r>
                      <a:r>
                        <a:rPr lang="en-US" sz="1600" b="1" i="1" dirty="0">
                          <a:solidFill>
                            <a:srgbClr val="0070C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 less than </a:t>
                      </a:r>
                      <a:r>
                        <a:rPr lang="en-US" sz="1600" i="1" dirty="0">
                          <a:latin typeface="Lato"/>
                          <a:ea typeface="Lato"/>
                          <a:cs typeface="Lato"/>
                          <a:sym typeface="Lato"/>
                        </a:rPr>
                        <a:t>1 cup that is behind a man </a:t>
                      </a:r>
                      <a:r>
                        <a:rPr lang="en-US" sz="1600" i="1" dirty="0"/>
                        <a:t>that…</a:t>
                      </a:r>
                      <a:endParaRPr lang="en-US" sz="16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Label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Pred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0262966"/>
                  </a:ext>
                </a:extLst>
              </a:tr>
              <a:tr h="3187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Aug. Q #2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</a:t>
                      </a:r>
                      <a:r>
                        <a:rPr lang="en-US" sz="1600" i="1" dirty="0">
                          <a:latin typeface="Lato"/>
                          <a:ea typeface="Lato"/>
                          <a:cs typeface="Lato"/>
                          <a:sym typeface="Lato"/>
                        </a:rPr>
                        <a:t>There is </a:t>
                      </a:r>
                      <a:r>
                        <a:rPr lang="en-US" sz="1600" b="1" i="1" dirty="0">
                          <a:solidFill>
                            <a:srgbClr val="0070C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less than </a:t>
                      </a:r>
                      <a:r>
                        <a:rPr lang="en-US" sz="1600" i="1" dirty="0">
                          <a:latin typeface="Lato"/>
                          <a:ea typeface="Lato"/>
                          <a:cs typeface="Lato"/>
                          <a:sym typeface="Lato"/>
                        </a:rPr>
                        <a:t>1 cup that is behind a man </a:t>
                      </a:r>
                      <a:r>
                        <a:rPr lang="en-US" sz="1600" i="1" dirty="0"/>
                        <a:t>that…</a:t>
                      </a:r>
                      <a:endParaRPr lang="en-US" sz="16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Label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Pred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922450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525094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6"/>
    </mc:Choice>
    <mc:Fallback>
      <p:transition spd="slow" advTm="1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2 - Contrast Set</a:t>
            </a:r>
            <a:endParaRPr dirty="0"/>
          </a:p>
        </p:txBody>
      </p:sp>
      <p:sp>
        <p:nvSpPr>
          <p:cNvPr id="348" name="Google Shape;348;p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" name="Google Shape;67;p14">
            <a:extLst>
              <a:ext uri="{FF2B5EF4-FFF2-40B4-BE49-F238E27FC236}">
                <a16:creationId xmlns:a16="http://schemas.microsoft.com/office/drawing/2014/main" id="{CA9683D4-BE17-6725-E3F1-19DBA9E9D8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21756"/>
            <a:ext cx="8520600" cy="864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Clr>
                <a:srgbClr val="434343"/>
              </a:buClr>
            </a:pPr>
            <a:r>
              <a:rPr lang="en-US" dirty="0">
                <a:solidFill>
                  <a:schemeClr val="accent1"/>
                </a:solidFill>
              </a:rPr>
              <a:t>VLE2E models suffer on </a:t>
            </a:r>
            <a:r>
              <a:rPr lang="en-US" b="1" dirty="0">
                <a:solidFill>
                  <a:schemeClr val="accent1"/>
                </a:solidFill>
              </a:rPr>
              <a:t>meaning-altering</a:t>
            </a:r>
            <a:r>
              <a:rPr lang="en-US" dirty="0">
                <a:solidFill>
                  <a:schemeClr val="accent1"/>
                </a:solidFill>
              </a:rPr>
              <a:t> perturbations.</a:t>
            </a:r>
            <a:endParaRPr lang="en" dirty="0">
              <a:solidFill>
                <a:schemeClr val="accent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5EC981E-D75C-45A0-EF4E-AA0BD26F8C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293968"/>
              </p:ext>
            </p:extLst>
          </p:nvPr>
        </p:nvGraphicFramePr>
        <p:xfrm>
          <a:off x="4258697" y="3450010"/>
          <a:ext cx="4206972" cy="1350645"/>
        </p:xfrm>
        <a:graphic>
          <a:graphicData uri="http://schemas.openxmlformats.org/drawingml/2006/table">
            <a:tbl>
              <a:tblPr firstRow="1" bandRow="1">
                <a:tableStyleId>{8CEB021A-D318-4800-BE01-9BCE77BAE0BA}</a:tableStyleId>
              </a:tblPr>
              <a:tblGrid>
                <a:gridCol w="2492187">
                  <a:extLst>
                    <a:ext uri="{9D8B030D-6E8A-4147-A177-3AD203B41FA5}">
                      <a16:colId xmlns:a16="http://schemas.microsoft.com/office/drawing/2014/main" val="2815086359"/>
                    </a:ext>
                  </a:extLst>
                </a:gridCol>
                <a:gridCol w="896470">
                  <a:extLst>
                    <a:ext uri="{9D8B030D-6E8A-4147-A177-3AD203B41FA5}">
                      <a16:colId xmlns:a16="http://schemas.microsoft.com/office/drawing/2014/main" val="602525592"/>
                    </a:ext>
                  </a:extLst>
                </a:gridCol>
                <a:gridCol w="818315">
                  <a:extLst>
                    <a:ext uri="{9D8B030D-6E8A-4147-A177-3AD203B41FA5}">
                      <a16:colId xmlns:a16="http://schemas.microsoft.com/office/drawing/2014/main" val="251989367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VLE2E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NS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2064178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Segment-combine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488067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Contrast 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0315587"/>
                  </a:ext>
                </a:extLst>
              </a:tr>
            </a:tbl>
          </a:graphicData>
        </a:graphic>
      </p:graphicFrame>
      <p:pic>
        <p:nvPicPr>
          <p:cNvPr id="11" name="Graphic 10" descr="Thumbs up sign with solid fill">
            <a:extLst>
              <a:ext uri="{FF2B5EF4-FFF2-40B4-BE49-F238E27FC236}">
                <a16:creationId xmlns:a16="http://schemas.microsoft.com/office/drawing/2014/main" id="{BF576D52-B41D-1353-B8B1-12E9E2D7ED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65010" y="3920573"/>
            <a:ext cx="429867" cy="429867"/>
          </a:xfrm>
          <a:prstGeom prst="rect">
            <a:avLst/>
          </a:prstGeom>
        </p:spPr>
      </p:pic>
      <p:pic>
        <p:nvPicPr>
          <p:cNvPr id="12" name="Graphic 11" descr="Thumbs up sign with solid fill">
            <a:extLst>
              <a:ext uri="{FF2B5EF4-FFF2-40B4-BE49-F238E27FC236}">
                <a16:creationId xmlns:a16="http://schemas.microsoft.com/office/drawing/2014/main" id="{E1DD656F-44B0-4CA4-4BC1-18006462C5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65009" y="4357571"/>
            <a:ext cx="429867" cy="429867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2FE146C6-00EC-4E0A-DB93-74F6D652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57" y="1798569"/>
            <a:ext cx="5519170" cy="3030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04964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7"/>
    </mc:Choice>
    <mc:Fallback>
      <p:transition spd="slow" advTm="1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2 - Contrast Set</a:t>
            </a:r>
            <a:endParaRPr dirty="0"/>
          </a:p>
        </p:txBody>
      </p:sp>
      <p:sp>
        <p:nvSpPr>
          <p:cNvPr id="348" name="Google Shape;348;p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" name="Google Shape;67;p14">
            <a:extLst>
              <a:ext uri="{FF2B5EF4-FFF2-40B4-BE49-F238E27FC236}">
                <a16:creationId xmlns:a16="http://schemas.microsoft.com/office/drawing/2014/main" id="{CA9683D4-BE17-6725-E3F1-19DBA9E9D8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367940"/>
            <a:ext cx="8520600" cy="864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Clr>
                <a:srgbClr val="434343"/>
              </a:buClr>
            </a:pPr>
            <a:r>
              <a:rPr lang="en-US" dirty="0">
                <a:solidFill>
                  <a:schemeClr val="accent1"/>
                </a:solidFill>
              </a:rPr>
              <a:t>NS recovers quickly with </a:t>
            </a:r>
            <a:r>
              <a:rPr lang="en-US" b="1" dirty="0">
                <a:solidFill>
                  <a:schemeClr val="accent1"/>
                </a:solidFill>
              </a:rPr>
              <a:t>few-shot training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endParaRPr lang="en" dirty="0">
              <a:solidFill>
                <a:schemeClr val="accen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0D1188-BB33-FFE6-1F2D-6A281407A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100" y="2252651"/>
            <a:ext cx="8361004" cy="168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997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8"/>
    </mc:Choice>
    <mc:Fallback>
      <p:transition spd="slow" advTm="578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3 – Comp Gen (Language)</a:t>
            </a:r>
            <a:endParaRPr dirty="0"/>
          </a:p>
        </p:txBody>
      </p:sp>
      <p:sp>
        <p:nvSpPr>
          <p:cNvPr id="257" name="Google Shape;257;p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58" name="Google Shape;258;p27"/>
          <p:cNvSpPr txBox="1"/>
          <p:nvPr/>
        </p:nvSpPr>
        <p:spPr>
          <a:xfrm>
            <a:off x="311700" y="1163856"/>
            <a:ext cx="8078100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To unseen template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To unseen property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Char char="○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Hold out the examples when multiple properties co-occur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Char char="○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Leave examples when only a single property occurs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A54C3DDB-A99A-B588-D3BC-1E1089236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128215"/>
              </p:ext>
            </p:extLst>
          </p:nvPr>
        </p:nvGraphicFramePr>
        <p:xfrm>
          <a:off x="509011" y="3156891"/>
          <a:ext cx="8323289" cy="1341120"/>
        </p:xfrm>
        <a:graphic>
          <a:graphicData uri="http://schemas.openxmlformats.org/drawingml/2006/table">
            <a:tbl>
              <a:tblPr firstRow="1" bandRow="1">
                <a:tableStyleId>{8CEB021A-D318-4800-BE01-9BCE77BAE0BA}</a:tableStyleId>
              </a:tblPr>
              <a:tblGrid>
                <a:gridCol w="2456927">
                  <a:extLst>
                    <a:ext uri="{9D8B030D-6E8A-4147-A177-3AD203B41FA5}">
                      <a16:colId xmlns:a16="http://schemas.microsoft.com/office/drawing/2014/main" val="1388809525"/>
                    </a:ext>
                  </a:extLst>
                </a:gridCol>
                <a:gridCol w="3553706">
                  <a:extLst>
                    <a:ext uri="{9D8B030D-6E8A-4147-A177-3AD203B41FA5}">
                      <a16:colId xmlns:a16="http://schemas.microsoft.com/office/drawing/2014/main" val="241388131"/>
                    </a:ext>
                  </a:extLst>
                </a:gridCol>
                <a:gridCol w="2312656">
                  <a:extLst>
                    <a:ext uri="{9D8B030D-6E8A-4147-A177-3AD203B41FA5}">
                      <a16:colId xmlns:a16="http://schemas.microsoft.com/office/drawing/2014/main" val="9362005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Test name</a:t>
                      </a:r>
                      <a:endParaRPr lang="en-US" sz="1400" b="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Training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Generalization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8501918"/>
                  </a:ext>
                </a:extLst>
              </a:tr>
              <a:tr h="318762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7030A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HAS-QUANT-COMPSCOPE &amp; HAS-QUANT-ALL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No </a:t>
                      </a:r>
                      <a:r>
                        <a:rPr lang="en-US" sz="1400" b="1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man that is next to a horse </a:t>
                      </a:r>
                      <a:r>
                        <a:rPr lang="en-US" sz="14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is standing</a:t>
                      </a:r>
                    </a:p>
                    <a:p>
                      <a:pPr algn="l"/>
                      <a:r>
                        <a:rPr lang="en-US" sz="1400" b="1" dirty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All birds are black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All computer </a:t>
                      </a:r>
                      <a:r>
                        <a:rPr lang="en-US" sz="1400" b="1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mice that are on a mouse pad </a:t>
                      </a:r>
                      <a:r>
                        <a:rPr lang="en-US" sz="1400" b="1" dirty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are black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0262966"/>
                  </a:ext>
                </a:extLst>
              </a:tr>
              <a:tr h="3187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rgbClr val="7030A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HAS-COUNT &amp; HAS-ATTR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There are 3 </a:t>
                      </a:r>
                      <a:r>
                        <a:rPr lang="en-US" sz="14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dogs</a:t>
                      </a:r>
                    </a:p>
                    <a:p>
                      <a:pPr algn="l"/>
                      <a:r>
                        <a:rPr lang="en-US" sz="14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What is the </a:t>
                      </a:r>
                      <a:r>
                        <a:rPr lang="en-US" sz="1400" b="1" dirty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black</a:t>
                      </a:r>
                      <a:r>
                        <a:rPr lang="en-US" sz="14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dog holding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There are 3 </a:t>
                      </a:r>
                      <a:r>
                        <a:rPr lang="en-US" sz="1400" b="1" dirty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black</a:t>
                      </a:r>
                      <a:r>
                        <a:rPr lang="en-US" sz="14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dogs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9224501"/>
                  </a:ext>
                </a:extLst>
              </a:tr>
            </a:tbl>
          </a:graphicData>
        </a:graphic>
      </p:graphicFrame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4"/>
    </mc:Choice>
    <mc:Fallback>
      <p:transition spd="slow" advTm="1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3 – Compositional Generalization</a:t>
            </a:r>
            <a:endParaRPr dirty="0"/>
          </a:p>
        </p:txBody>
      </p:sp>
      <p:sp>
        <p:nvSpPr>
          <p:cNvPr id="257" name="Google Shape;257;p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6" name="Google Shape;67;p14">
            <a:extLst>
              <a:ext uri="{FF2B5EF4-FFF2-40B4-BE49-F238E27FC236}">
                <a16:creationId xmlns:a16="http://schemas.microsoft.com/office/drawing/2014/main" id="{954347B4-9951-BC32-F440-C80EC7A9A9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699" y="1252384"/>
            <a:ext cx="8646335" cy="864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Clr>
                <a:srgbClr val="434343"/>
              </a:buClr>
            </a:pPr>
            <a:r>
              <a:rPr lang="en-US" dirty="0">
                <a:solidFill>
                  <a:schemeClr val="accent1"/>
                </a:solidFill>
              </a:rPr>
              <a:t>NS has </a:t>
            </a:r>
            <a:r>
              <a:rPr lang="en-US" b="1" dirty="0">
                <a:solidFill>
                  <a:schemeClr val="accent1"/>
                </a:solidFill>
              </a:rPr>
              <a:t>higher compositional generalization </a:t>
            </a:r>
            <a:r>
              <a:rPr lang="en-US" dirty="0">
                <a:solidFill>
                  <a:schemeClr val="accent1"/>
                </a:solidFill>
              </a:rPr>
              <a:t>performance.</a:t>
            </a:r>
            <a:endParaRPr lang="en" dirty="0">
              <a:solidFill>
                <a:schemeClr val="accent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F01EEC3-3865-06D7-8AC4-D8EF61CAB1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7403855"/>
              </p:ext>
            </p:extLst>
          </p:nvPr>
        </p:nvGraphicFramePr>
        <p:xfrm>
          <a:off x="4710117" y="2352296"/>
          <a:ext cx="4206972" cy="1800860"/>
        </p:xfrm>
        <a:graphic>
          <a:graphicData uri="http://schemas.openxmlformats.org/drawingml/2006/table">
            <a:tbl>
              <a:tblPr firstRow="1" bandRow="1">
                <a:tableStyleId>{8CEB021A-D318-4800-BE01-9BCE77BAE0BA}</a:tableStyleId>
              </a:tblPr>
              <a:tblGrid>
                <a:gridCol w="2492187">
                  <a:extLst>
                    <a:ext uri="{9D8B030D-6E8A-4147-A177-3AD203B41FA5}">
                      <a16:colId xmlns:a16="http://schemas.microsoft.com/office/drawing/2014/main" val="2815086359"/>
                    </a:ext>
                  </a:extLst>
                </a:gridCol>
                <a:gridCol w="896470">
                  <a:extLst>
                    <a:ext uri="{9D8B030D-6E8A-4147-A177-3AD203B41FA5}">
                      <a16:colId xmlns:a16="http://schemas.microsoft.com/office/drawing/2014/main" val="602525592"/>
                    </a:ext>
                  </a:extLst>
                </a:gridCol>
                <a:gridCol w="818315">
                  <a:extLst>
                    <a:ext uri="{9D8B030D-6E8A-4147-A177-3AD203B41FA5}">
                      <a16:colId xmlns:a16="http://schemas.microsoft.com/office/drawing/2014/main" val="251989367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VLE2E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NS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2064178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Segment-combine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488067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Contrast 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0315587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Comp generalization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6316979"/>
                  </a:ext>
                </a:extLst>
              </a:tr>
            </a:tbl>
          </a:graphicData>
        </a:graphic>
      </p:graphicFrame>
      <p:pic>
        <p:nvPicPr>
          <p:cNvPr id="10" name="Graphic 9" descr="Thumbs up sign with solid fill">
            <a:extLst>
              <a:ext uri="{FF2B5EF4-FFF2-40B4-BE49-F238E27FC236}">
                <a16:creationId xmlns:a16="http://schemas.microsoft.com/office/drawing/2014/main" id="{54911FF5-34C3-4F26-8A83-74E48CECC0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93787" y="2834747"/>
            <a:ext cx="429867" cy="429867"/>
          </a:xfrm>
          <a:prstGeom prst="rect">
            <a:avLst/>
          </a:prstGeom>
        </p:spPr>
      </p:pic>
      <p:pic>
        <p:nvPicPr>
          <p:cNvPr id="11" name="Graphic 10" descr="Thumbs up sign with solid fill">
            <a:extLst>
              <a:ext uri="{FF2B5EF4-FFF2-40B4-BE49-F238E27FC236}">
                <a16:creationId xmlns:a16="http://schemas.microsoft.com/office/drawing/2014/main" id="{EFBD5429-47B7-1A7A-B0FE-253EE81CE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93786" y="3279022"/>
            <a:ext cx="429867" cy="429867"/>
          </a:xfrm>
          <a:prstGeom prst="rect">
            <a:avLst/>
          </a:prstGeom>
        </p:spPr>
      </p:pic>
      <p:pic>
        <p:nvPicPr>
          <p:cNvPr id="12" name="Graphic 11" descr="Thumbs up sign with solid fill">
            <a:extLst>
              <a:ext uri="{FF2B5EF4-FFF2-40B4-BE49-F238E27FC236}">
                <a16:creationId xmlns:a16="http://schemas.microsoft.com/office/drawing/2014/main" id="{771AC015-1652-C826-BAD9-2FEE0F73E0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94422" y="3736439"/>
            <a:ext cx="429867" cy="429867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37B55788-50C9-C5BC-B55B-F6F9AF96D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911" y="1974181"/>
            <a:ext cx="4330716" cy="2777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48445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0"/>
    </mc:Choice>
    <mc:Fallback>
      <p:transition spd="slow" advTm="1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4 – Cross-Benchmark Transfer</a:t>
            </a:r>
            <a:endParaRPr dirty="0"/>
          </a:p>
        </p:txBody>
      </p:sp>
      <p:sp>
        <p:nvSpPr>
          <p:cNvPr id="257" name="Google Shape;257;p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6" name="Google Shape;67;p14">
            <a:extLst>
              <a:ext uri="{FF2B5EF4-FFF2-40B4-BE49-F238E27FC236}">
                <a16:creationId xmlns:a16="http://schemas.microsoft.com/office/drawing/2014/main" id="{954347B4-9951-BC32-F440-C80EC7A9A9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75821" y="1289537"/>
            <a:ext cx="4459593" cy="9847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Clr>
                <a:srgbClr val="434343"/>
              </a:buClr>
            </a:pPr>
            <a:r>
              <a:rPr lang="en-US" b="1" dirty="0">
                <a:solidFill>
                  <a:schemeClr val="accent1"/>
                </a:solidFill>
              </a:rPr>
              <a:t>Train (GQA): </a:t>
            </a:r>
            <a:r>
              <a:rPr lang="en-US" dirty="0">
                <a:solidFill>
                  <a:schemeClr val="accent1"/>
                </a:solidFill>
              </a:rPr>
              <a:t>In which part of the image is the bottle?</a:t>
            </a:r>
          </a:p>
        </p:txBody>
      </p:sp>
      <p:pic>
        <p:nvPicPr>
          <p:cNvPr id="12" name="Picture 11" descr="A picture containing food, dish, meal, piece de resistance&#10;&#10;Description automatically generated">
            <a:extLst>
              <a:ext uri="{FF2B5EF4-FFF2-40B4-BE49-F238E27FC236}">
                <a16:creationId xmlns:a16="http://schemas.microsoft.com/office/drawing/2014/main" id="{C1A7B0B6-3B33-B753-A0AA-3E01659A14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41" b="10484"/>
          <a:stretch/>
        </p:blipFill>
        <p:spPr>
          <a:xfrm>
            <a:off x="1160585" y="2406734"/>
            <a:ext cx="2942493" cy="2275327"/>
          </a:xfrm>
          <a:prstGeom prst="rect">
            <a:avLst/>
          </a:prstGeom>
        </p:spPr>
      </p:pic>
      <p:sp>
        <p:nvSpPr>
          <p:cNvPr id="13" name="Google Shape;67;p14">
            <a:extLst>
              <a:ext uri="{FF2B5EF4-FFF2-40B4-BE49-F238E27FC236}">
                <a16:creationId xmlns:a16="http://schemas.microsoft.com/office/drawing/2014/main" id="{D6FB935C-5306-2C69-ADE8-83FE0B736149}"/>
              </a:ext>
            </a:extLst>
          </p:cNvPr>
          <p:cNvSpPr txBox="1">
            <a:spLocks/>
          </p:cNvSpPr>
          <p:nvPr/>
        </p:nvSpPr>
        <p:spPr>
          <a:xfrm>
            <a:off x="4537422" y="1289537"/>
            <a:ext cx="4074779" cy="984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50000"/>
              </a:lnSpc>
              <a:buClr>
                <a:srgbClr val="434343"/>
              </a:buClr>
            </a:pPr>
            <a:r>
              <a:rPr lang="en-US" b="1" dirty="0">
                <a:solidFill>
                  <a:schemeClr val="accent1"/>
                </a:solidFill>
              </a:rPr>
              <a:t>Evaluate (VQA): </a:t>
            </a:r>
            <a:r>
              <a:rPr lang="en-US" dirty="0">
                <a:solidFill>
                  <a:schemeClr val="accent1"/>
                </a:solidFill>
              </a:rPr>
              <a:t>Is there a mirror in the room?</a:t>
            </a:r>
          </a:p>
        </p:txBody>
      </p:sp>
      <p:pic>
        <p:nvPicPr>
          <p:cNvPr id="17" name="Picture 16" descr="A picture containing text, indoor, altar&#10;&#10;Description automatically generated">
            <a:extLst>
              <a:ext uri="{FF2B5EF4-FFF2-40B4-BE49-F238E27FC236}">
                <a16:creationId xmlns:a16="http://schemas.microsoft.com/office/drawing/2014/main" id="{678C8D14-7DF1-457A-369D-2F0742FC1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6537" y="2407259"/>
            <a:ext cx="3032367" cy="227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75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"/>
    </mc:Choice>
    <mc:Fallback>
      <p:transition spd="slow" advTm="50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4 – Cross-Benchmark Transfer</a:t>
            </a:r>
            <a:endParaRPr dirty="0"/>
          </a:p>
        </p:txBody>
      </p:sp>
      <p:sp>
        <p:nvSpPr>
          <p:cNvPr id="257" name="Google Shape;257;p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6" name="Google Shape;67;p14">
            <a:extLst>
              <a:ext uri="{FF2B5EF4-FFF2-40B4-BE49-F238E27FC236}">
                <a16:creationId xmlns:a16="http://schemas.microsoft.com/office/drawing/2014/main" id="{954347B4-9951-BC32-F440-C80EC7A9A9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301261"/>
            <a:ext cx="7380018" cy="626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Clr>
                <a:srgbClr val="434343"/>
              </a:buClr>
            </a:pPr>
            <a:r>
              <a:rPr lang="en-US" dirty="0">
                <a:solidFill>
                  <a:schemeClr val="accent1"/>
                </a:solidFill>
              </a:rPr>
              <a:t>From GQA to VQA, VLE2E is more transferable than NS.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A612423-B140-3E83-4E58-75A3A8E435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225650"/>
              </p:ext>
            </p:extLst>
          </p:nvPr>
        </p:nvGraphicFramePr>
        <p:xfrm>
          <a:off x="4715894" y="2230814"/>
          <a:ext cx="4206972" cy="2251075"/>
        </p:xfrm>
        <a:graphic>
          <a:graphicData uri="http://schemas.openxmlformats.org/drawingml/2006/table">
            <a:tbl>
              <a:tblPr firstRow="1" bandRow="1">
                <a:tableStyleId>{8CEB021A-D318-4800-BE01-9BCE77BAE0BA}</a:tableStyleId>
              </a:tblPr>
              <a:tblGrid>
                <a:gridCol w="2492187">
                  <a:extLst>
                    <a:ext uri="{9D8B030D-6E8A-4147-A177-3AD203B41FA5}">
                      <a16:colId xmlns:a16="http://schemas.microsoft.com/office/drawing/2014/main" val="2815086359"/>
                    </a:ext>
                  </a:extLst>
                </a:gridCol>
                <a:gridCol w="896470">
                  <a:extLst>
                    <a:ext uri="{9D8B030D-6E8A-4147-A177-3AD203B41FA5}">
                      <a16:colId xmlns:a16="http://schemas.microsoft.com/office/drawing/2014/main" val="602525592"/>
                    </a:ext>
                  </a:extLst>
                </a:gridCol>
                <a:gridCol w="818315">
                  <a:extLst>
                    <a:ext uri="{9D8B030D-6E8A-4147-A177-3AD203B41FA5}">
                      <a16:colId xmlns:a16="http://schemas.microsoft.com/office/drawing/2014/main" val="251989367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VLE2E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NS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2064178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Segment-combine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488067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Contrast 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0315587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Comp generalization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6316979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Cross-benchmark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2942960"/>
                  </a:ext>
                </a:extLst>
              </a:tr>
            </a:tbl>
          </a:graphicData>
        </a:graphic>
      </p:graphicFrame>
      <p:pic>
        <p:nvPicPr>
          <p:cNvPr id="12" name="Graphic 11" descr="Thumbs up sign with solid fill">
            <a:extLst>
              <a:ext uri="{FF2B5EF4-FFF2-40B4-BE49-F238E27FC236}">
                <a16:creationId xmlns:a16="http://schemas.microsoft.com/office/drawing/2014/main" id="{C6F49962-3BCC-AF67-5DB8-382E657903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22207" y="2675882"/>
            <a:ext cx="429867" cy="429867"/>
          </a:xfrm>
          <a:prstGeom prst="rect">
            <a:avLst/>
          </a:prstGeom>
        </p:spPr>
      </p:pic>
      <p:pic>
        <p:nvPicPr>
          <p:cNvPr id="13" name="Graphic 12" descr="Thumbs up sign with solid fill">
            <a:extLst>
              <a:ext uri="{FF2B5EF4-FFF2-40B4-BE49-F238E27FC236}">
                <a16:creationId xmlns:a16="http://schemas.microsoft.com/office/drawing/2014/main" id="{5E7FD9FB-4E10-33D8-08DF-7ACCC8A591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22207" y="3131244"/>
            <a:ext cx="429867" cy="429867"/>
          </a:xfrm>
          <a:prstGeom prst="rect">
            <a:avLst/>
          </a:prstGeom>
        </p:spPr>
      </p:pic>
      <p:pic>
        <p:nvPicPr>
          <p:cNvPr id="14" name="Graphic 13" descr="Thumbs up sign with solid fill">
            <a:extLst>
              <a:ext uri="{FF2B5EF4-FFF2-40B4-BE49-F238E27FC236}">
                <a16:creationId xmlns:a16="http://schemas.microsoft.com/office/drawing/2014/main" id="{52F13469-768F-4BDA-A75C-D493B4E8B4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22207" y="3586606"/>
            <a:ext cx="429867" cy="429867"/>
          </a:xfrm>
          <a:prstGeom prst="rect">
            <a:avLst/>
          </a:prstGeom>
        </p:spPr>
      </p:pic>
      <p:pic>
        <p:nvPicPr>
          <p:cNvPr id="15" name="Graphic 14" descr="Thumbs up sign with solid fill">
            <a:extLst>
              <a:ext uri="{FF2B5EF4-FFF2-40B4-BE49-F238E27FC236}">
                <a16:creationId xmlns:a16="http://schemas.microsoft.com/office/drawing/2014/main" id="{378F27FF-2236-04D2-0924-C11E7702BE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41615" y="4045258"/>
            <a:ext cx="429867" cy="429867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7D0827AF-C789-12E4-58A5-313626CD0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00" y="2121877"/>
            <a:ext cx="4188551" cy="268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40099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7"/>
    </mc:Choice>
    <mc:Fallback>
      <p:transition spd="slow" advTm="1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Takeaways</a:t>
            </a:r>
          </a:p>
        </p:txBody>
      </p:sp>
      <p:sp>
        <p:nvSpPr>
          <p:cNvPr id="390" name="Google Shape;390;p4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aphicFrame>
        <p:nvGraphicFramePr>
          <p:cNvPr id="4" name="Table 19">
            <a:extLst>
              <a:ext uri="{FF2B5EF4-FFF2-40B4-BE49-F238E27FC236}">
                <a16:creationId xmlns:a16="http://schemas.microsoft.com/office/drawing/2014/main" id="{38B0B7FE-B751-56A8-A3A6-F915780316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039226"/>
              </p:ext>
            </p:extLst>
          </p:nvPr>
        </p:nvGraphicFramePr>
        <p:xfrm>
          <a:off x="429694" y="1137397"/>
          <a:ext cx="6463553" cy="2701290"/>
        </p:xfrm>
        <a:graphic>
          <a:graphicData uri="http://schemas.openxmlformats.org/drawingml/2006/table">
            <a:tbl>
              <a:tblPr firstRow="1" bandRow="1">
                <a:tableStyleId>{8CEB021A-D318-4800-BE01-9BCE77BAE0BA}</a:tableStyleId>
              </a:tblPr>
              <a:tblGrid>
                <a:gridCol w="3279303">
                  <a:extLst>
                    <a:ext uri="{9D8B030D-6E8A-4147-A177-3AD203B41FA5}">
                      <a16:colId xmlns:a16="http://schemas.microsoft.com/office/drawing/2014/main" val="1523655326"/>
                    </a:ext>
                  </a:extLst>
                </a:gridCol>
                <a:gridCol w="1558857">
                  <a:extLst>
                    <a:ext uri="{9D8B030D-6E8A-4147-A177-3AD203B41FA5}">
                      <a16:colId xmlns:a16="http://schemas.microsoft.com/office/drawing/2014/main" val="4221641905"/>
                    </a:ext>
                  </a:extLst>
                </a:gridCol>
                <a:gridCol w="1625393">
                  <a:extLst>
                    <a:ext uri="{9D8B030D-6E8A-4147-A177-3AD203B41FA5}">
                      <a16:colId xmlns:a16="http://schemas.microsoft.com/office/drawing/2014/main" val="14124007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VLE2E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NS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372018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In-distribution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6055267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Segment-combine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016492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Contrast 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6444034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Compositional generalization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865585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Cross-benchmark transfer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4200109"/>
                  </a:ext>
                </a:extLst>
              </a:tr>
            </a:tbl>
          </a:graphicData>
        </a:graphic>
      </p:graphicFrame>
      <p:pic>
        <p:nvPicPr>
          <p:cNvPr id="25" name="Graphic 24" descr="Thumbs up sign with solid fill">
            <a:extLst>
              <a:ext uri="{FF2B5EF4-FFF2-40B4-BE49-F238E27FC236}">
                <a16:creationId xmlns:a16="http://schemas.microsoft.com/office/drawing/2014/main" id="{400E07DC-4A79-C81C-A004-792BE3D24F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93287" y="1589766"/>
            <a:ext cx="429867" cy="429867"/>
          </a:xfrm>
          <a:prstGeom prst="rect">
            <a:avLst/>
          </a:prstGeom>
        </p:spPr>
      </p:pic>
      <p:pic>
        <p:nvPicPr>
          <p:cNvPr id="26" name="Graphic 25" descr="Thumbs up sign with solid fill">
            <a:extLst>
              <a:ext uri="{FF2B5EF4-FFF2-40B4-BE49-F238E27FC236}">
                <a16:creationId xmlns:a16="http://schemas.microsoft.com/office/drawing/2014/main" id="{87C9C597-8AA0-147E-D3D7-F3904A643A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76922" y="2058175"/>
            <a:ext cx="429867" cy="429867"/>
          </a:xfrm>
          <a:prstGeom prst="rect">
            <a:avLst/>
          </a:prstGeom>
        </p:spPr>
      </p:pic>
      <p:pic>
        <p:nvPicPr>
          <p:cNvPr id="30" name="Graphic 29" descr="Thumbs up sign with solid fill">
            <a:extLst>
              <a:ext uri="{FF2B5EF4-FFF2-40B4-BE49-F238E27FC236}">
                <a16:creationId xmlns:a16="http://schemas.microsoft.com/office/drawing/2014/main" id="{44B3E624-1CF7-D082-CC77-FA4F69A05F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79161" y="2515961"/>
            <a:ext cx="429867" cy="429867"/>
          </a:xfrm>
          <a:prstGeom prst="rect">
            <a:avLst/>
          </a:prstGeom>
        </p:spPr>
      </p:pic>
      <p:pic>
        <p:nvPicPr>
          <p:cNvPr id="33" name="Graphic 32" descr="Thumbs up sign with solid fill">
            <a:extLst>
              <a:ext uri="{FF2B5EF4-FFF2-40B4-BE49-F238E27FC236}">
                <a16:creationId xmlns:a16="http://schemas.microsoft.com/office/drawing/2014/main" id="{60BF641E-7136-E9F0-D7C1-058F8B3887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76921" y="2945367"/>
            <a:ext cx="429867" cy="429867"/>
          </a:xfrm>
          <a:prstGeom prst="rect">
            <a:avLst/>
          </a:prstGeom>
        </p:spPr>
      </p:pic>
      <p:pic>
        <p:nvPicPr>
          <p:cNvPr id="34" name="Graphic 33" descr="Thumbs up sign with solid fill">
            <a:extLst>
              <a:ext uri="{FF2B5EF4-FFF2-40B4-BE49-F238E27FC236}">
                <a16:creationId xmlns:a16="http://schemas.microsoft.com/office/drawing/2014/main" id="{C751AF8E-E751-5EE3-EC3E-8EFEB0474A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93287" y="3375234"/>
            <a:ext cx="429867" cy="4298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9C72D8-57AB-97D8-DA3C-9CA9D72CDC3D}"/>
              </a:ext>
            </a:extLst>
          </p:cNvPr>
          <p:cNvSpPr txBox="1"/>
          <p:nvPr/>
        </p:nvSpPr>
        <p:spPr>
          <a:xfrm>
            <a:off x="208375" y="3896018"/>
            <a:ext cx="8727250" cy="8685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55600">
              <a:lnSpc>
                <a:spcPct val="150000"/>
              </a:lnSpc>
              <a:buSzPts val="2000"/>
              <a:buFont typeface="Lato"/>
              <a:buChar char="●"/>
            </a:pP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 more details, please refer to our paper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 contact </a:t>
            </a:r>
            <a:r>
              <a:rPr lang="en-US" sz="1800" b="1" i="0" u="sng" strike="noStrike" dirty="0">
                <a:solidFill>
                  <a:srgbClr val="0070C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wangzhu@usc.edu</a:t>
            </a:r>
            <a:endParaRPr lang="en-US" sz="1800" b="1" i="0" u="sng" strike="noStrike" dirty="0">
              <a:solidFill>
                <a:srgbClr val="0070C0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355600">
              <a:lnSpc>
                <a:spcPct val="150000"/>
              </a:lnSpc>
              <a:buSzPts val="2000"/>
              <a:buFont typeface="Lato"/>
              <a:buChar char="●"/>
            </a:pP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Our code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is publicly available at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b="1" i="0" u="sng" strike="noStrike" dirty="0">
                <a:solidFill>
                  <a:srgbClr val="0097A7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9"/>
              </a:rPr>
              <a:t>https://github.com/Bill1235813/gendiff_vlsys</a:t>
            </a:r>
            <a:endParaRPr lang="en-US" sz="1800" b="0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15908F-FA54-6F0A-27CB-88BCDAF04F3B}"/>
              </a:ext>
            </a:extLst>
          </p:cNvPr>
          <p:cNvSpPr txBox="1"/>
          <p:nvPr/>
        </p:nvSpPr>
        <p:spPr>
          <a:xfrm>
            <a:off x="7030133" y="3057888"/>
            <a:ext cx="1943992" cy="769441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  <a:effectLst/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tx1"/>
                </a:solidFill>
                <a:latin typeface="Playfair Display" pitchFamily="2" charset="77"/>
                <a:ea typeface="Lato" panose="020F0502020204030203" pitchFamily="34" charset="0"/>
                <a:cs typeface="Lato" panose="020F0502020204030203" pitchFamily="34" charset="0"/>
              </a:rPr>
              <a:t>Thank you for watching!</a:t>
            </a:r>
            <a:endParaRPr lang="en-US" sz="2200" b="1" dirty="0">
              <a:solidFill>
                <a:schemeClr val="tx1"/>
              </a:solidFill>
              <a:latin typeface="Playfair Display" pitchFamily="2" charset="7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5854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7"/>
    </mc:Choice>
    <mc:Fallback>
      <p:transition spd="slow" advTm="4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Definition</a:t>
            </a:r>
            <a:endParaRPr dirty="0"/>
          </a:p>
        </p:txBody>
      </p:sp>
      <p:sp>
        <p:nvSpPr>
          <p:cNvPr id="390" name="Google Shape;390;p4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91" name="Google Shape;391;p42"/>
          <p:cNvSpPr txBox="1"/>
          <p:nvPr/>
        </p:nvSpPr>
        <p:spPr>
          <a:xfrm>
            <a:off x="304800" y="1136015"/>
            <a:ext cx="8113059" cy="1431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Test Vision-Language End-to-End (VLE2E) models and Neuro-Symbolic (NS) systems on different OOD evaluation sets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Which paradigm is more </a:t>
            </a:r>
            <a:r>
              <a:rPr lang="en-US" sz="1800" b="1" dirty="0">
                <a:latin typeface="Lato"/>
                <a:ea typeface="Lato"/>
                <a:cs typeface="Lato"/>
                <a:sym typeface="Lato"/>
              </a:rPr>
              <a:t>robust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?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Google Shape;82;p16">
            <a:extLst>
              <a:ext uri="{FF2B5EF4-FFF2-40B4-BE49-F238E27FC236}">
                <a16:creationId xmlns:a16="http://schemas.microsoft.com/office/drawing/2014/main" id="{527B99AA-CA90-DEFD-07FA-689342E97E31}"/>
              </a:ext>
            </a:extLst>
          </p:cNvPr>
          <p:cNvSpPr txBox="1"/>
          <p:nvPr/>
        </p:nvSpPr>
        <p:spPr>
          <a:xfrm>
            <a:off x="795948" y="2559887"/>
            <a:ext cx="3975774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Q: Is there </a:t>
            </a:r>
            <a:r>
              <a:rPr lang="en" sz="1600" b="1" i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at least </a:t>
            </a:r>
            <a:r>
              <a:rPr lang="en" sz="1600" i="1" dirty="0">
                <a:solidFill>
                  <a:schemeClr val="accent2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1 image with exactly 2 dark bottles on a counter.</a:t>
            </a:r>
          </a:p>
        </p:txBody>
      </p:sp>
      <p:grpSp>
        <p:nvGrpSpPr>
          <p:cNvPr id="3" name="Google Shape;83;p16">
            <a:extLst>
              <a:ext uri="{FF2B5EF4-FFF2-40B4-BE49-F238E27FC236}">
                <a16:creationId xmlns:a16="http://schemas.microsoft.com/office/drawing/2014/main" id="{D8DFB602-8E29-C095-1C24-BF72F4CCB423}"/>
              </a:ext>
            </a:extLst>
          </p:cNvPr>
          <p:cNvGrpSpPr/>
          <p:nvPr/>
        </p:nvGrpSpPr>
        <p:grpSpPr>
          <a:xfrm>
            <a:off x="795948" y="3238678"/>
            <a:ext cx="3975774" cy="931678"/>
            <a:chOff x="228600" y="2547848"/>
            <a:chExt cx="8695388" cy="1901352"/>
          </a:xfrm>
        </p:grpSpPr>
        <p:pic>
          <p:nvPicPr>
            <p:cNvPr id="5" name="Google Shape;84;p16">
              <a:extLst>
                <a:ext uri="{FF2B5EF4-FFF2-40B4-BE49-F238E27FC236}">
                  <a16:creationId xmlns:a16="http://schemas.microsoft.com/office/drawing/2014/main" id="{3B93B667-E9F0-4FA0-F1AE-4607CEF37079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28600" y="2547848"/>
              <a:ext cx="2535126" cy="19013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Google Shape;85;p16">
              <a:extLst>
                <a:ext uri="{FF2B5EF4-FFF2-40B4-BE49-F238E27FC236}">
                  <a16:creationId xmlns:a16="http://schemas.microsoft.com/office/drawing/2014/main" id="{0C4373E5-8BAF-F5B0-E582-C924B440A294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925827" y="2547848"/>
              <a:ext cx="2863214" cy="1901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Google Shape;86;p16">
              <a:extLst>
                <a:ext uri="{FF2B5EF4-FFF2-40B4-BE49-F238E27FC236}">
                  <a16:creationId xmlns:a16="http://schemas.microsoft.com/office/drawing/2014/main" id="{D524A522-6CE2-DCDC-8DB0-D2ED44E605F4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951150" y="2547850"/>
              <a:ext cx="2972838" cy="1901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" name="Google Shape;82;p16">
            <a:extLst>
              <a:ext uri="{FF2B5EF4-FFF2-40B4-BE49-F238E27FC236}">
                <a16:creationId xmlns:a16="http://schemas.microsoft.com/office/drawing/2014/main" id="{320C9052-E5B5-0386-1EE8-A0EBE1D57545}"/>
              </a:ext>
            </a:extLst>
          </p:cNvPr>
          <p:cNvSpPr txBox="1"/>
          <p:nvPr/>
        </p:nvSpPr>
        <p:spPr>
          <a:xfrm>
            <a:off x="795948" y="4129985"/>
            <a:ext cx="3975774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Contrast Q: Is there </a:t>
            </a:r>
            <a:r>
              <a:rPr lang="en" sz="1600" b="1" i="1" dirty="0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less than </a:t>
            </a:r>
            <a:r>
              <a:rPr lang="en" sz="1600" i="1" dirty="0">
                <a:solidFill>
                  <a:srgbClr val="0070C0"/>
                </a:solidFill>
                <a:latin typeface="Lato"/>
                <a:ea typeface="Lato"/>
                <a:cs typeface="Lato"/>
                <a:sym typeface="Lato"/>
              </a:rPr>
              <a:t>1 image with exactly 2 dark bottles on a counter.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1530810-3829-A6AE-759A-559B7ADAC2BF}"/>
              </a:ext>
            </a:extLst>
          </p:cNvPr>
          <p:cNvGrpSpPr/>
          <p:nvPr/>
        </p:nvGrpSpPr>
        <p:grpSpPr>
          <a:xfrm>
            <a:off x="4888410" y="3832828"/>
            <a:ext cx="3741252" cy="977650"/>
            <a:chOff x="4888410" y="3832828"/>
            <a:chExt cx="3741252" cy="977650"/>
          </a:xfrm>
        </p:grpSpPr>
        <p:sp>
          <p:nvSpPr>
            <p:cNvPr id="10" name="Google Shape;152;p22">
              <a:extLst>
                <a:ext uri="{FF2B5EF4-FFF2-40B4-BE49-F238E27FC236}">
                  <a16:creationId xmlns:a16="http://schemas.microsoft.com/office/drawing/2014/main" id="{DB5F5F1F-6ABA-877C-96E3-3B3C62B037D5}"/>
                </a:ext>
              </a:extLst>
            </p:cNvPr>
            <p:cNvSpPr/>
            <p:nvPr/>
          </p:nvSpPr>
          <p:spPr>
            <a:xfrm>
              <a:off x="4888410" y="3832828"/>
              <a:ext cx="218100" cy="931671"/>
            </a:xfrm>
            <a:prstGeom prst="rightBrace">
              <a:avLst>
                <a:gd name="adj1" fmla="val 50000"/>
                <a:gd name="adj2" fmla="val 50000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299BCE-7280-D480-8FAE-E561F343F28D}"/>
                </a:ext>
              </a:extLst>
            </p:cNvPr>
            <p:cNvSpPr txBox="1"/>
            <p:nvPr/>
          </p:nvSpPr>
          <p:spPr>
            <a:xfrm>
              <a:off x="5748605" y="4462113"/>
              <a:ext cx="1723820" cy="3483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i="1" dirty="0">
                  <a:solidFill>
                    <a:srgbClr val="0070C0"/>
                  </a:solidFill>
                  <a:latin typeface="Lato"/>
                  <a:ea typeface="Lato"/>
                  <a:cs typeface="Lato"/>
                  <a:sym typeface="Lato"/>
                </a:rPr>
                <a:t>Expected A: </a:t>
              </a:r>
              <a:r>
                <a:rPr lang="en" sz="1600" b="1" i="1" dirty="0">
                  <a:solidFill>
                    <a:srgbClr val="0070C0"/>
                  </a:solidFill>
                  <a:latin typeface="Lato"/>
                  <a:ea typeface="Lato"/>
                  <a:cs typeface="Lato"/>
                  <a:sym typeface="Lato"/>
                </a:rPr>
                <a:t>False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BFD06A4-7F9D-F67F-3524-F88FE47F537C}"/>
                </a:ext>
              </a:extLst>
            </p:cNvPr>
            <p:cNvCxnSpPr>
              <a:cxnSpLocks/>
            </p:cNvCxnSpPr>
            <p:nvPr/>
          </p:nvCxnSpPr>
          <p:spPr>
            <a:xfrm>
              <a:off x="5106510" y="4296513"/>
              <a:ext cx="74920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807DDA6-C147-D96A-8C9B-8D34057BB115}"/>
                </a:ext>
              </a:extLst>
            </p:cNvPr>
            <p:cNvCxnSpPr>
              <a:cxnSpLocks/>
            </p:cNvCxnSpPr>
            <p:nvPr/>
          </p:nvCxnSpPr>
          <p:spPr>
            <a:xfrm>
              <a:off x="7219185" y="4332373"/>
              <a:ext cx="50648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301A24-2721-BFBD-9050-00AC8C2F6415}"/>
                </a:ext>
              </a:extLst>
            </p:cNvPr>
            <p:cNvSpPr txBox="1"/>
            <p:nvPr/>
          </p:nvSpPr>
          <p:spPr>
            <a:xfrm>
              <a:off x="7715862" y="4154806"/>
              <a:ext cx="913800" cy="3483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rgbClr val="0070C0"/>
                  </a:solidFill>
                  <a:latin typeface="Lato"/>
                  <a:ea typeface="Lato"/>
                  <a:cs typeface="Lato"/>
                  <a:sym typeface="Lato"/>
                </a:rPr>
                <a:t>Acc: ?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DD5F7A1-4B79-BAAF-43D0-7A737A1724FF}"/>
              </a:ext>
            </a:extLst>
          </p:cNvPr>
          <p:cNvGrpSpPr/>
          <p:nvPr/>
        </p:nvGrpSpPr>
        <p:grpSpPr>
          <a:xfrm>
            <a:off x="4888410" y="2624483"/>
            <a:ext cx="3772854" cy="1814615"/>
            <a:chOff x="4888410" y="2624483"/>
            <a:chExt cx="3772854" cy="1814615"/>
          </a:xfrm>
        </p:grpSpPr>
        <p:sp>
          <p:nvSpPr>
            <p:cNvPr id="9" name="Google Shape;152;p22">
              <a:extLst>
                <a:ext uri="{FF2B5EF4-FFF2-40B4-BE49-F238E27FC236}">
                  <a16:creationId xmlns:a16="http://schemas.microsoft.com/office/drawing/2014/main" id="{41FEA0F0-FF37-86E3-4E70-63EDCD5DD254}"/>
                </a:ext>
              </a:extLst>
            </p:cNvPr>
            <p:cNvSpPr/>
            <p:nvPr/>
          </p:nvSpPr>
          <p:spPr>
            <a:xfrm>
              <a:off x="4888410" y="2739549"/>
              <a:ext cx="218100" cy="931677"/>
            </a:xfrm>
            <a:prstGeom prst="rightBrace">
              <a:avLst>
                <a:gd name="adj1" fmla="val 50000"/>
                <a:gd name="adj2" fmla="val 50000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8091CB7-E27D-1BED-13D6-4703C4C80B75}"/>
                </a:ext>
              </a:extLst>
            </p:cNvPr>
            <p:cNvSpPr txBox="1"/>
            <p:nvPr/>
          </p:nvSpPr>
          <p:spPr>
            <a:xfrm>
              <a:off x="5748605" y="2624483"/>
              <a:ext cx="1656536" cy="3483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i="1" dirty="0">
                  <a:solidFill>
                    <a:schemeClr val="accent2">
                      <a:lumMod val="75000"/>
                    </a:schemeClr>
                  </a:solidFill>
                  <a:latin typeface="Lato"/>
                  <a:ea typeface="Lato"/>
                  <a:cs typeface="Lato"/>
                  <a:sym typeface="Lato"/>
                </a:rPr>
                <a:t>Expected A: </a:t>
              </a:r>
              <a:r>
                <a:rPr lang="en" sz="1600" b="1" i="1" dirty="0">
                  <a:solidFill>
                    <a:schemeClr val="accent2">
                      <a:lumMod val="75000"/>
                    </a:schemeClr>
                  </a:solidFill>
                  <a:latin typeface="Lato"/>
                  <a:ea typeface="Lato"/>
                  <a:cs typeface="Lato"/>
                  <a:sym typeface="Lato"/>
                </a:rPr>
                <a:t>True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81AB8F0-1479-0FB1-77B0-344F06417E54}"/>
                </a:ext>
              </a:extLst>
            </p:cNvPr>
            <p:cNvCxnSpPr>
              <a:cxnSpLocks/>
              <a:stCxn id="9" idx="1"/>
            </p:cNvCxnSpPr>
            <p:nvPr/>
          </p:nvCxnSpPr>
          <p:spPr>
            <a:xfrm flipV="1">
              <a:off x="5106510" y="3202819"/>
              <a:ext cx="749200" cy="256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A3914C8-EEA5-8BDA-0247-FF0C82060EAC}"/>
                </a:ext>
              </a:extLst>
            </p:cNvPr>
            <p:cNvCxnSpPr>
              <a:cxnSpLocks/>
            </p:cNvCxnSpPr>
            <p:nvPr/>
          </p:nvCxnSpPr>
          <p:spPr>
            <a:xfrm>
              <a:off x="7209381" y="3238678"/>
              <a:ext cx="50648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24C0602-7E75-A491-4299-C9B36DC3F0B2}"/>
                </a:ext>
              </a:extLst>
            </p:cNvPr>
            <p:cNvSpPr txBox="1"/>
            <p:nvPr/>
          </p:nvSpPr>
          <p:spPr>
            <a:xfrm>
              <a:off x="7747464" y="3049399"/>
              <a:ext cx="913800" cy="3483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accent2">
                      <a:lumMod val="75000"/>
                    </a:schemeClr>
                  </a:solidFill>
                  <a:latin typeface="Lato"/>
                  <a:ea typeface="Lato"/>
                  <a:cs typeface="Lato"/>
                  <a:sym typeface="Lato"/>
                </a:rPr>
                <a:t>Acc: 88</a:t>
              </a:r>
            </a:p>
          </p:txBody>
        </p:sp>
        <p:sp>
          <p:nvSpPr>
            <p:cNvPr id="19" name="Google Shape;147;p22">
              <a:extLst>
                <a:ext uri="{FF2B5EF4-FFF2-40B4-BE49-F238E27FC236}">
                  <a16:creationId xmlns:a16="http://schemas.microsoft.com/office/drawing/2014/main" id="{A2E98B90-4133-892C-A774-39079BA109DB}"/>
                </a:ext>
              </a:extLst>
            </p:cNvPr>
            <p:cNvSpPr txBox="1">
              <a:spLocks/>
            </p:cNvSpPr>
            <p:nvPr/>
          </p:nvSpPr>
          <p:spPr>
            <a:xfrm>
              <a:off x="5855710" y="3058364"/>
              <a:ext cx="1353671" cy="138073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40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800"/>
                <a:buFont typeface="Lato"/>
                <a:buChar char="●"/>
                <a:defRPr sz="18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Lato"/>
                <a:buChar char="○"/>
                <a:defRPr sz="14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Lato"/>
                <a:buChar char="■"/>
                <a:defRPr sz="14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Lato"/>
                <a:buChar char="●"/>
                <a:defRPr sz="14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Lato"/>
                <a:buChar char="○"/>
                <a:defRPr sz="14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Lato"/>
                <a:buChar char="■"/>
                <a:defRPr sz="14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Lato"/>
                <a:buChar char="●"/>
                <a:defRPr sz="14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Lato"/>
                <a:buChar char="○"/>
                <a:defRPr sz="14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Lato"/>
                <a:buChar char="■"/>
                <a:defRPr sz="14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defRPr>
              </a:lvl9pPr>
            </a:lstStyle>
            <a:p>
              <a:pPr marL="0" indent="0" algn="ctr">
                <a:spcAft>
                  <a:spcPts val="1200"/>
                </a:spcAft>
                <a:buFont typeface="Lato"/>
                <a:buNone/>
              </a:pPr>
              <a:r>
                <a:rPr lang="en-US" sz="1400" b="1" dirty="0">
                  <a:solidFill>
                    <a:schemeClr val="accent1"/>
                  </a:solidFill>
                </a:rPr>
                <a:t>Evaluated Model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838974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3"/>
    </mc:Choice>
    <mc:Fallback>
      <p:transition spd="slow" advTm="2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Overall Findings  </a:t>
            </a:r>
            <a:endParaRPr dirty="0"/>
          </a:p>
        </p:txBody>
      </p:sp>
      <p:sp>
        <p:nvSpPr>
          <p:cNvPr id="390" name="Google Shape;390;p4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aphicFrame>
        <p:nvGraphicFramePr>
          <p:cNvPr id="4" name="Table 19">
            <a:extLst>
              <a:ext uri="{FF2B5EF4-FFF2-40B4-BE49-F238E27FC236}">
                <a16:creationId xmlns:a16="http://schemas.microsoft.com/office/drawing/2014/main" id="{38B0B7FE-B751-56A8-A3A6-F915780316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085113"/>
              </p:ext>
            </p:extLst>
          </p:nvPr>
        </p:nvGraphicFramePr>
        <p:xfrm>
          <a:off x="1026460" y="1503155"/>
          <a:ext cx="6463553" cy="2701290"/>
        </p:xfrm>
        <a:graphic>
          <a:graphicData uri="http://schemas.openxmlformats.org/drawingml/2006/table">
            <a:tbl>
              <a:tblPr firstRow="1" bandRow="1">
                <a:effectLst/>
                <a:tableStyleId>{8CEB021A-D318-4800-BE01-9BCE77BAE0BA}</a:tableStyleId>
              </a:tblPr>
              <a:tblGrid>
                <a:gridCol w="3279303">
                  <a:extLst>
                    <a:ext uri="{9D8B030D-6E8A-4147-A177-3AD203B41FA5}">
                      <a16:colId xmlns:a16="http://schemas.microsoft.com/office/drawing/2014/main" val="1523655326"/>
                    </a:ext>
                  </a:extLst>
                </a:gridCol>
                <a:gridCol w="1558857">
                  <a:extLst>
                    <a:ext uri="{9D8B030D-6E8A-4147-A177-3AD203B41FA5}">
                      <a16:colId xmlns:a16="http://schemas.microsoft.com/office/drawing/2014/main" val="4221641905"/>
                    </a:ext>
                  </a:extLst>
                </a:gridCol>
                <a:gridCol w="1625393">
                  <a:extLst>
                    <a:ext uri="{9D8B030D-6E8A-4147-A177-3AD203B41FA5}">
                      <a16:colId xmlns:a16="http://schemas.microsoft.com/office/drawing/2014/main" val="14124007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VLE2E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NS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372018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In-distribution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6055267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Segment-combine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016492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Contrast 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6444034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Compositional generalization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865585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Cross-benchmark transfer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4200109"/>
                  </a:ext>
                </a:extLst>
              </a:tr>
            </a:tbl>
          </a:graphicData>
        </a:graphic>
      </p:graphicFrame>
      <p:pic>
        <p:nvPicPr>
          <p:cNvPr id="25" name="Graphic 24" descr="Thumbs up sign with solid fill">
            <a:extLst>
              <a:ext uri="{FF2B5EF4-FFF2-40B4-BE49-F238E27FC236}">
                <a16:creationId xmlns:a16="http://schemas.microsoft.com/office/drawing/2014/main" id="{400E07DC-4A79-C81C-A004-792BE3D24F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90053" y="1955524"/>
            <a:ext cx="429867" cy="429867"/>
          </a:xfrm>
          <a:prstGeom prst="rect">
            <a:avLst/>
          </a:prstGeom>
        </p:spPr>
      </p:pic>
      <p:pic>
        <p:nvPicPr>
          <p:cNvPr id="26" name="Graphic 25" descr="Thumbs up sign with solid fill">
            <a:extLst>
              <a:ext uri="{FF2B5EF4-FFF2-40B4-BE49-F238E27FC236}">
                <a16:creationId xmlns:a16="http://schemas.microsoft.com/office/drawing/2014/main" id="{87C9C597-8AA0-147E-D3D7-F3904A643A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73688" y="2423933"/>
            <a:ext cx="429867" cy="429867"/>
          </a:xfrm>
          <a:prstGeom prst="rect">
            <a:avLst/>
          </a:prstGeom>
        </p:spPr>
      </p:pic>
      <p:pic>
        <p:nvPicPr>
          <p:cNvPr id="30" name="Graphic 29" descr="Thumbs up sign with solid fill">
            <a:extLst>
              <a:ext uri="{FF2B5EF4-FFF2-40B4-BE49-F238E27FC236}">
                <a16:creationId xmlns:a16="http://schemas.microsoft.com/office/drawing/2014/main" id="{44B3E624-1CF7-D082-CC77-FA4F69A05F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75927" y="2881719"/>
            <a:ext cx="429867" cy="429867"/>
          </a:xfrm>
          <a:prstGeom prst="rect">
            <a:avLst/>
          </a:prstGeom>
        </p:spPr>
      </p:pic>
      <p:pic>
        <p:nvPicPr>
          <p:cNvPr id="35" name="Graphic 34" descr="Thumbs up sign with solid fill">
            <a:extLst>
              <a:ext uri="{FF2B5EF4-FFF2-40B4-BE49-F238E27FC236}">
                <a16:creationId xmlns:a16="http://schemas.microsoft.com/office/drawing/2014/main" id="{CD4AA1DB-BBD3-A79E-9974-D4065CFB57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73687" y="3311125"/>
            <a:ext cx="429867" cy="429867"/>
          </a:xfrm>
          <a:prstGeom prst="rect">
            <a:avLst/>
          </a:prstGeom>
        </p:spPr>
      </p:pic>
      <p:pic>
        <p:nvPicPr>
          <p:cNvPr id="36" name="Graphic 35" descr="Thumbs up sign with solid fill">
            <a:extLst>
              <a:ext uri="{FF2B5EF4-FFF2-40B4-BE49-F238E27FC236}">
                <a16:creationId xmlns:a16="http://schemas.microsoft.com/office/drawing/2014/main" id="{D63E93C6-A322-695D-9B5D-14ABF02088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90052" y="3761283"/>
            <a:ext cx="429867" cy="42986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79622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8"/>
    </mc:Choice>
    <mc:Fallback>
      <p:transition spd="slow" advTm="2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311700" y="367286"/>
            <a:ext cx="80658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 dirty="0"/>
              <a:t>VLE2E Models on Multi-Image Setups</a:t>
            </a:r>
            <a:endParaRPr sz="2850" dirty="0"/>
          </a:p>
        </p:txBody>
      </p:sp>
      <p:sp>
        <p:nvSpPr>
          <p:cNvPr id="146" name="Google Shape;146;p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body" idx="1"/>
          </p:nvPr>
        </p:nvSpPr>
        <p:spPr>
          <a:xfrm>
            <a:off x="2293232" y="2500137"/>
            <a:ext cx="1350600" cy="7743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Pretrained VL Model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949357" y="2395280"/>
            <a:ext cx="7587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…</a:t>
            </a:r>
            <a:endParaRPr sz="330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9" name="Google Shape;149;p22"/>
          <p:cNvCxnSpPr>
            <a:cxnSpLocks/>
          </p:cNvCxnSpPr>
          <p:nvPr/>
        </p:nvCxnSpPr>
        <p:spPr>
          <a:xfrm>
            <a:off x="1741457" y="2460380"/>
            <a:ext cx="461400" cy="1698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0" name="Google Shape;150;p22"/>
          <p:cNvCxnSpPr>
            <a:cxnSpLocks/>
          </p:cNvCxnSpPr>
          <p:nvPr/>
        </p:nvCxnSpPr>
        <p:spPr>
          <a:xfrm rot="10800000" flipH="1">
            <a:off x="1750882" y="3053930"/>
            <a:ext cx="423900" cy="2637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1" name="Google Shape;151;p22"/>
          <p:cNvCxnSpPr>
            <a:cxnSpLocks/>
          </p:cNvCxnSpPr>
          <p:nvPr/>
        </p:nvCxnSpPr>
        <p:spPr>
          <a:xfrm rot="10800000" flipH="1">
            <a:off x="1681832" y="2844755"/>
            <a:ext cx="535200" cy="84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2" name="Google Shape;152;p22"/>
          <p:cNvSpPr/>
          <p:nvPr/>
        </p:nvSpPr>
        <p:spPr>
          <a:xfrm>
            <a:off x="5143832" y="1207430"/>
            <a:ext cx="218100" cy="26106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 txBox="1">
            <a:spLocks noGrp="1"/>
          </p:cNvSpPr>
          <p:nvPr>
            <p:ph type="body" idx="1"/>
          </p:nvPr>
        </p:nvSpPr>
        <p:spPr>
          <a:xfrm>
            <a:off x="5425007" y="2125880"/>
            <a:ext cx="1489500" cy="7743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2-layer Transformer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154" name="Google Shape;154;p22"/>
          <p:cNvSpPr txBox="1">
            <a:spLocks noGrp="1"/>
          </p:cNvSpPr>
          <p:nvPr>
            <p:ph type="body" idx="1"/>
          </p:nvPr>
        </p:nvSpPr>
        <p:spPr>
          <a:xfrm>
            <a:off x="7318166" y="2714587"/>
            <a:ext cx="1246800" cy="4701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Classifier</a:t>
            </a:r>
            <a:endParaRPr b="1" dirty="0">
              <a:solidFill>
                <a:schemeClr val="accent1"/>
              </a:solidFill>
            </a:endParaRPr>
          </a:p>
        </p:txBody>
      </p:sp>
      <p:cxnSp>
        <p:nvCxnSpPr>
          <p:cNvPr id="155" name="Google Shape;155;p22"/>
          <p:cNvCxnSpPr>
            <a:cxnSpLocks/>
          </p:cNvCxnSpPr>
          <p:nvPr/>
        </p:nvCxnSpPr>
        <p:spPr>
          <a:xfrm>
            <a:off x="7940772" y="3274437"/>
            <a:ext cx="0" cy="44715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6" name="Google Shape;156;p22"/>
          <p:cNvSpPr/>
          <p:nvPr/>
        </p:nvSpPr>
        <p:spPr>
          <a:xfrm>
            <a:off x="653407" y="1460368"/>
            <a:ext cx="1350600" cy="894300"/>
          </a:xfrm>
          <a:prstGeom prst="roundRect">
            <a:avLst>
              <a:gd name="adj" fmla="val 16639"/>
            </a:avLst>
          </a:prstGeom>
          <a:solidFill>
            <a:srgbClr val="C9DAF8"/>
          </a:solidFill>
          <a:ln w="2857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Image 1 Question</a:t>
            </a:r>
            <a:endParaRPr sz="1800" b="1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22"/>
          <p:cNvSpPr/>
          <p:nvPr/>
        </p:nvSpPr>
        <p:spPr>
          <a:xfrm>
            <a:off x="653407" y="3423893"/>
            <a:ext cx="1350600" cy="894300"/>
          </a:xfrm>
          <a:prstGeom prst="roundRect">
            <a:avLst>
              <a:gd name="adj" fmla="val 16639"/>
            </a:avLst>
          </a:prstGeom>
          <a:solidFill>
            <a:srgbClr val="C9DAF8"/>
          </a:solidFill>
          <a:ln w="2857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Image i Question</a:t>
            </a:r>
            <a:endParaRPr sz="1800" b="1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22"/>
          <p:cNvSpPr/>
          <p:nvPr/>
        </p:nvSpPr>
        <p:spPr>
          <a:xfrm>
            <a:off x="7245021" y="1175061"/>
            <a:ext cx="1354287" cy="894300"/>
          </a:xfrm>
          <a:prstGeom prst="roundRect">
            <a:avLst>
              <a:gd name="adj" fmla="val 16639"/>
            </a:avLst>
          </a:prstGeom>
          <a:solidFill>
            <a:srgbClr val="EAD1DC"/>
          </a:solidFill>
          <a:ln w="2857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 dirty="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Rep of the Question</a:t>
            </a:r>
            <a:endParaRPr sz="1800" b="1" dirty="0"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7419888" y="3805927"/>
            <a:ext cx="1063035" cy="522600"/>
          </a:xfrm>
          <a:prstGeom prst="roundRect">
            <a:avLst>
              <a:gd name="adj" fmla="val 16667"/>
            </a:avLst>
          </a:prstGeom>
          <a:solidFill>
            <a:srgbClr val="E6B8AF"/>
          </a:solidFill>
          <a:ln w="2857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Answer</a:t>
            </a:r>
            <a:endParaRPr sz="1800" b="1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64" name="Google Shape;164;p22"/>
          <p:cNvGrpSpPr/>
          <p:nvPr/>
        </p:nvGrpSpPr>
        <p:grpSpPr>
          <a:xfrm>
            <a:off x="3718957" y="1156880"/>
            <a:ext cx="1312800" cy="2627700"/>
            <a:chOff x="3399975" y="1409550"/>
            <a:chExt cx="1312800" cy="2627700"/>
          </a:xfrm>
        </p:grpSpPr>
        <p:cxnSp>
          <p:nvCxnSpPr>
            <p:cNvPr id="165" name="Google Shape;165;p22"/>
            <p:cNvCxnSpPr/>
            <p:nvPr/>
          </p:nvCxnSpPr>
          <p:spPr>
            <a:xfrm>
              <a:off x="3399975" y="3391200"/>
              <a:ext cx="368700" cy="379800"/>
            </a:xfrm>
            <a:prstGeom prst="straightConnector1">
              <a:avLst/>
            </a:prstGeom>
            <a:noFill/>
            <a:ln w="28575" cap="flat" cmpd="sng">
              <a:solidFill>
                <a:srgbClr val="9900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66" name="Google Shape;166;p22"/>
            <p:cNvSpPr txBox="1"/>
            <p:nvPr/>
          </p:nvSpPr>
          <p:spPr>
            <a:xfrm>
              <a:off x="3941538" y="2647950"/>
              <a:ext cx="758700" cy="6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300">
                  <a:solidFill>
                    <a:srgbClr val="9900FF"/>
                  </a:solidFill>
                  <a:latin typeface="Lato"/>
                  <a:ea typeface="Lato"/>
                  <a:cs typeface="Lato"/>
                  <a:sym typeface="Lato"/>
                </a:rPr>
                <a:t>…</a:t>
              </a:r>
              <a:endParaRPr sz="3300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67" name="Google Shape;167;p22"/>
            <p:cNvCxnSpPr/>
            <p:nvPr/>
          </p:nvCxnSpPr>
          <p:spPr>
            <a:xfrm>
              <a:off x="3401050" y="3097425"/>
              <a:ext cx="492000" cy="0"/>
            </a:xfrm>
            <a:prstGeom prst="straightConnector1">
              <a:avLst/>
            </a:prstGeom>
            <a:noFill/>
            <a:ln w="28575" cap="flat" cmpd="sng">
              <a:solidFill>
                <a:srgbClr val="9900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68" name="Google Shape;168;p22"/>
            <p:cNvSpPr/>
            <p:nvPr/>
          </p:nvSpPr>
          <p:spPr>
            <a:xfrm>
              <a:off x="3844875" y="1409550"/>
              <a:ext cx="867900" cy="532500"/>
            </a:xfrm>
            <a:prstGeom prst="roundRect">
              <a:avLst>
                <a:gd name="adj" fmla="val 16639"/>
              </a:avLst>
            </a:prstGeom>
            <a:solidFill>
              <a:srgbClr val="D9D2E9"/>
            </a:solidFill>
            <a:ln w="2857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800" b="1">
                  <a:solidFill>
                    <a:srgbClr val="9900FF"/>
                  </a:solidFill>
                  <a:latin typeface="Lato"/>
                  <a:ea typeface="Lato"/>
                  <a:cs typeface="Lato"/>
                  <a:sym typeface="Lato"/>
                </a:rPr>
                <a:t>CLS</a:t>
              </a:r>
              <a:endParaRPr sz="1800" b="1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3844875" y="2218650"/>
              <a:ext cx="867900" cy="532500"/>
            </a:xfrm>
            <a:prstGeom prst="roundRect">
              <a:avLst>
                <a:gd name="adj" fmla="val 16639"/>
              </a:avLst>
            </a:prstGeom>
            <a:solidFill>
              <a:srgbClr val="D9D2E9"/>
            </a:solidFill>
            <a:ln w="2857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800" b="1">
                  <a:solidFill>
                    <a:srgbClr val="9900FF"/>
                  </a:solidFill>
                  <a:latin typeface="Lato"/>
                  <a:ea typeface="Lato"/>
                  <a:cs typeface="Lato"/>
                  <a:sym typeface="Lato"/>
                </a:rPr>
                <a:t>Rep 1</a:t>
              </a:r>
              <a:endParaRPr sz="1800" b="1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3844875" y="3504750"/>
              <a:ext cx="867900" cy="532500"/>
            </a:xfrm>
            <a:prstGeom prst="roundRect">
              <a:avLst>
                <a:gd name="adj" fmla="val 16639"/>
              </a:avLst>
            </a:prstGeom>
            <a:solidFill>
              <a:srgbClr val="D9D2E9"/>
            </a:solidFill>
            <a:ln w="2857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800" b="1">
                  <a:solidFill>
                    <a:srgbClr val="9900FF"/>
                  </a:solidFill>
                  <a:latin typeface="Lato"/>
                  <a:ea typeface="Lato"/>
                  <a:cs typeface="Lato"/>
                  <a:sym typeface="Lato"/>
                </a:rPr>
                <a:t>Rep i</a:t>
              </a:r>
              <a:endParaRPr sz="1800" b="1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71" name="Google Shape;171;p22"/>
            <p:cNvCxnSpPr/>
            <p:nvPr/>
          </p:nvCxnSpPr>
          <p:spPr>
            <a:xfrm rot="10800000" flipH="1">
              <a:off x="3429000" y="2561250"/>
              <a:ext cx="339600" cy="340200"/>
            </a:xfrm>
            <a:prstGeom prst="straightConnector1">
              <a:avLst/>
            </a:prstGeom>
            <a:noFill/>
            <a:ln w="28575" cap="flat" cmpd="sng">
              <a:solidFill>
                <a:srgbClr val="9900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172" name="Google Shape;172;p22"/>
          <p:cNvGrpSpPr/>
          <p:nvPr/>
        </p:nvGrpSpPr>
        <p:grpSpPr>
          <a:xfrm>
            <a:off x="616620" y="1135198"/>
            <a:ext cx="2973632" cy="3513987"/>
            <a:chOff x="235557" y="1356418"/>
            <a:chExt cx="2973632" cy="3513987"/>
          </a:xfrm>
        </p:grpSpPr>
        <p:grpSp>
          <p:nvGrpSpPr>
            <p:cNvPr id="173" name="Google Shape;173;p22"/>
            <p:cNvGrpSpPr/>
            <p:nvPr/>
          </p:nvGrpSpPr>
          <p:grpSpPr>
            <a:xfrm>
              <a:off x="235557" y="1356418"/>
              <a:ext cx="2942181" cy="1259027"/>
              <a:chOff x="-3199375" y="1170335"/>
              <a:chExt cx="3244575" cy="1687931"/>
            </a:xfrm>
          </p:grpSpPr>
          <p:sp>
            <p:nvSpPr>
              <p:cNvPr id="174" name="Google Shape;174;p22"/>
              <p:cNvSpPr/>
              <p:nvPr/>
            </p:nvSpPr>
            <p:spPr>
              <a:xfrm>
                <a:off x="-3199375" y="1203712"/>
                <a:ext cx="3161400" cy="1654554"/>
              </a:xfrm>
              <a:prstGeom prst="roundRect">
                <a:avLst>
                  <a:gd name="adj" fmla="val 16667"/>
                </a:avLst>
              </a:prstGeom>
              <a:solidFill>
                <a:srgbClr val="D9D9D9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75" name="Google Shape;175;p22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-2370150" y="1741699"/>
                <a:ext cx="1489500" cy="95263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76" name="Google Shape;176;p22"/>
              <p:cNvSpPr txBox="1"/>
              <p:nvPr/>
            </p:nvSpPr>
            <p:spPr>
              <a:xfrm>
                <a:off x="-3116200" y="1170335"/>
                <a:ext cx="3161400" cy="57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en" sz="1600" b="1" i="1">
                    <a:latin typeface="Lato"/>
                    <a:ea typeface="Lato"/>
                    <a:cs typeface="Lato"/>
                    <a:sym typeface="Lato"/>
                  </a:rPr>
                  <a:t>Q: There is at least 1 image …</a:t>
                </a:r>
                <a:endParaRPr sz="1000"/>
              </a:p>
            </p:txBody>
          </p:sp>
        </p:grpSp>
        <p:grpSp>
          <p:nvGrpSpPr>
            <p:cNvPr id="177" name="Google Shape;177;p22"/>
            <p:cNvGrpSpPr/>
            <p:nvPr/>
          </p:nvGrpSpPr>
          <p:grpSpPr>
            <a:xfrm>
              <a:off x="267008" y="3605936"/>
              <a:ext cx="2942181" cy="1264469"/>
              <a:chOff x="-3199375" y="1281028"/>
              <a:chExt cx="3244575" cy="1608331"/>
            </a:xfrm>
          </p:grpSpPr>
          <p:grpSp>
            <p:nvGrpSpPr>
              <p:cNvPr id="178" name="Google Shape;178;p22"/>
              <p:cNvGrpSpPr/>
              <p:nvPr/>
            </p:nvGrpSpPr>
            <p:grpSpPr>
              <a:xfrm>
                <a:off x="-3199375" y="1281028"/>
                <a:ext cx="3244575" cy="1608331"/>
                <a:chOff x="-3199375" y="1070550"/>
                <a:chExt cx="3244575" cy="1695299"/>
              </a:xfrm>
            </p:grpSpPr>
            <p:sp>
              <p:nvSpPr>
                <p:cNvPr id="179" name="Google Shape;179;p22"/>
                <p:cNvSpPr/>
                <p:nvPr/>
              </p:nvSpPr>
              <p:spPr>
                <a:xfrm>
                  <a:off x="-3199375" y="1070550"/>
                  <a:ext cx="3161400" cy="1695299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9D9D9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0" name="Google Shape;180;p22"/>
                <p:cNvSpPr txBox="1"/>
                <p:nvPr/>
              </p:nvSpPr>
              <p:spPr>
                <a:xfrm>
                  <a:off x="-3116200" y="1070550"/>
                  <a:ext cx="3161400" cy="577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spAutoFit/>
                </a:bodyPr>
                <a:lstStyle/>
                <a:p>
                  <a:pPr marL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1200"/>
                    </a:spcAft>
                    <a:buNone/>
                  </a:pPr>
                  <a:r>
                    <a:rPr lang="en" sz="1600" b="1" i="1" dirty="0">
                      <a:latin typeface="Lato"/>
                      <a:ea typeface="Lato"/>
                      <a:cs typeface="Lato"/>
                      <a:sym typeface="Lato"/>
                    </a:rPr>
                    <a:t>Q: There is at least 1 image  …</a:t>
                  </a:r>
                  <a:endParaRPr sz="1000" dirty="0"/>
                </a:p>
              </p:txBody>
            </p:sp>
          </p:grpSp>
          <p:pic>
            <p:nvPicPr>
              <p:cNvPr id="181" name="Google Shape;181;p22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-2382624" y="1827256"/>
                <a:ext cx="1489500" cy="95263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82" name="Google Shape;182;p22"/>
          <p:cNvSpPr txBox="1"/>
          <p:nvPr/>
        </p:nvSpPr>
        <p:spPr>
          <a:xfrm>
            <a:off x="7532692" y="4357402"/>
            <a:ext cx="856678" cy="62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i="1" dirty="0">
                <a:latin typeface="Lato"/>
                <a:ea typeface="Lato"/>
                <a:cs typeface="Lato"/>
                <a:sym typeface="Lato"/>
              </a:rPr>
              <a:t>A: True</a:t>
            </a:r>
            <a:endParaRPr sz="1000" dirty="0"/>
          </a:p>
        </p:txBody>
      </p:sp>
      <p:sp>
        <p:nvSpPr>
          <p:cNvPr id="183" name="Google Shape;183;p22"/>
          <p:cNvSpPr txBox="1"/>
          <p:nvPr/>
        </p:nvSpPr>
        <p:spPr>
          <a:xfrm>
            <a:off x="76200" y="4684375"/>
            <a:ext cx="48237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n" sz="1600" dirty="0" err="1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Bogin</a:t>
            </a:r>
            <a:r>
              <a:rPr lang="en" sz="1600" dirty="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et. al. 2021)</a:t>
            </a:r>
            <a:endParaRPr sz="1600" dirty="0">
              <a:solidFill>
                <a:srgbClr val="434343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Google Shape;155;p22">
            <a:extLst>
              <a:ext uri="{FF2B5EF4-FFF2-40B4-BE49-F238E27FC236}">
                <a16:creationId xmlns:a16="http://schemas.microsoft.com/office/drawing/2014/main" id="{AD4BEB33-833F-B129-4391-BCADEDBE70C3}"/>
              </a:ext>
            </a:extLst>
          </p:cNvPr>
          <p:cNvCxnSpPr>
            <a:cxnSpLocks/>
          </p:cNvCxnSpPr>
          <p:nvPr/>
        </p:nvCxnSpPr>
        <p:spPr>
          <a:xfrm>
            <a:off x="7930139" y="2155801"/>
            <a:ext cx="0" cy="44715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" name="Google Shape;171;p22">
            <a:extLst>
              <a:ext uri="{FF2B5EF4-FFF2-40B4-BE49-F238E27FC236}">
                <a16:creationId xmlns:a16="http://schemas.microsoft.com/office/drawing/2014/main" id="{BEF45158-D4F2-3648-FD9C-A5264C0267A2}"/>
              </a:ext>
            </a:extLst>
          </p:cNvPr>
          <p:cNvCxnSpPr>
            <a:cxnSpLocks/>
          </p:cNvCxnSpPr>
          <p:nvPr/>
        </p:nvCxnSpPr>
        <p:spPr>
          <a:xfrm rot="10800000" flipH="1">
            <a:off x="6977582" y="2152886"/>
            <a:ext cx="339600" cy="3402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2"/>
    </mc:Choice>
    <mc:Fallback>
      <p:transition spd="slow" advTm="4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4894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 dirty="0"/>
              <a:t>NS Models on Multi-Image Setups</a:t>
            </a:r>
            <a:endParaRPr sz="2850" dirty="0"/>
          </a:p>
        </p:txBody>
      </p:sp>
      <p:sp>
        <p:nvSpPr>
          <p:cNvPr id="189" name="Google Shape;189;p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90" name="Google Shape;190;p23"/>
          <p:cNvGrpSpPr/>
          <p:nvPr/>
        </p:nvGrpSpPr>
        <p:grpSpPr>
          <a:xfrm>
            <a:off x="888846" y="1916933"/>
            <a:ext cx="2337375" cy="1797650"/>
            <a:chOff x="793150" y="1906300"/>
            <a:chExt cx="2337375" cy="1797650"/>
          </a:xfrm>
        </p:grpSpPr>
        <p:cxnSp>
          <p:nvCxnSpPr>
            <p:cNvPr id="191" name="Google Shape;191;p23"/>
            <p:cNvCxnSpPr/>
            <p:nvPr/>
          </p:nvCxnSpPr>
          <p:spPr>
            <a:xfrm>
              <a:off x="1386150" y="2478875"/>
              <a:ext cx="2400" cy="652500"/>
            </a:xfrm>
            <a:prstGeom prst="straightConnector1">
              <a:avLst/>
            </a:prstGeom>
            <a:noFill/>
            <a:ln w="38100" cap="flat" cmpd="sng">
              <a:solidFill>
                <a:srgbClr val="1155CC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92" name="Google Shape;192;p23"/>
            <p:cNvSpPr/>
            <p:nvPr/>
          </p:nvSpPr>
          <p:spPr>
            <a:xfrm>
              <a:off x="793150" y="1906300"/>
              <a:ext cx="1350600" cy="522600"/>
            </a:xfrm>
            <a:prstGeom prst="roundRect">
              <a:avLst>
                <a:gd name="adj" fmla="val 16667"/>
              </a:avLst>
            </a:prstGeom>
            <a:solidFill>
              <a:srgbClr val="C9DAF8"/>
            </a:solidFill>
            <a:ln w="28575" cap="flat" cmpd="sng">
              <a:solidFill>
                <a:srgbClr val="1155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1155CC"/>
                  </a:solidFill>
                  <a:latin typeface="Lato"/>
                  <a:ea typeface="Lato"/>
                  <a:cs typeface="Lato"/>
                  <a:sym typeface="Lato"/>
                </a:rPr>
                <a:t>Question</a:t>
              </a:r>
              <a:endParaRPr sz="1800" b="1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793150" y="3181350"/>
              <a:ext cx="1350600" cy="522600"/>
            </a:xfrm>
            <a:prstGeom prst="roundRect">
              <a:avLst>
                <a:gd name="adj" fmla="val 16667"/>
              </a:avLst>
            </a:prstGeom>
            <a:solidFill>
              <a:srgbClr val="C9DAF8"/>
            </a:solidFill>
            <a:ln w="28575" cap="flat" cmpd="sng">
              <a:solidFill>
                <a:srgbClr val="1155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1155CC"/>
                  </a:solidFill>
                  <a:latin typeface="Lato"/>
                  <a:ea typeface="Lato"/>
                  <a:cs typeface="Lato"/>
                  <a:sym typeface="Lato"/>
                </a:rPr>
                <a:t>Program</a:t>
              </a:r>
              <a:endParaRPr sz="1800" b="1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4" name="Google Shape;194;p23"/>
            <p:cNvSpPr txBox="1"/>
            <p:nvPr/>
          </p:nvSpPr>
          <p:spPr>
            <a:xfrm>
              <a:off x="1472725" y="2513375"/>
              <a:ext cx="1657800" cy="621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600" b="1" i="1" dirty="0">
                  <a:latin typeface="Lato"/>
                  <a:ea typeface="Lato"/>
                  <a:cs typeface="Lato"/>
                  <a:sym typeface="Lato"/>
                </a:rPr>
                <a:t>Semantic parsing</a:t>
              </a:r>
            </a:p>
          </p:txBody>
        </p:sp>
      </p:grpSp>
      <p:sp>
        <p:nvSpPr>
          <p:cNvPr id="195" name="Google Shape;195;p23"/>
          <p:cNvSpPr txBox="1"/>
          <p:nvPr/>
        </p:nvSpPr>
        <p:spPr>
          <a:xfrm>
            <a:off x="446771" y="1136633"/>
            <a:ext cx="3161400" cy="7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i="1" dirty="0">
                <a:latin typeface="Lato"/>
                <a:ea typeface="Lato"/>
                <a:cs typeface="Lato"/>
                <a:sym typeface="Lato"/>
              </a:rPr>
              <a:t>Q: There is at least 1 image with exactly 2 dark bottles on a counter</a:t>
            </a:r>
            <a:endParaRPr sz="1000" dirty="0"/>
          </a:p>
        </p:txBody>
      </p:sp>
      <p:sp>
        <p:nvSpPr>
          <p:cNvPr id="196" name="Google Shape;196;p23"/>
          <p:cNvSpPr txBox="1"/>
          <p:nvPr/>
        </p:nvSpPr>
        <p:spPr>
          <a:xfrm>
            <a:off x="446771" y="3780533"/>
            <a:ext cx="3691712" cy="1034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i="1" dirty="0">
                <a:latin typeface="Lato"/>
                <a:ea typeface="Lato"/>
                <a:cs typeface="Lato"/>
                <a:sym typeface="Lato"/>
              </a:rPr>
              <a:t>P: find(counter), find(bottle), </a:t>
            </a:r>
            <a:endParaRPr sz="1600" b="1" i="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i="1" dirty="0">
                <a:latin typeface="Lato"/>
                <a:ea typeface="Lato"/>
                <a:cs typeface="Lato"/>
                <a:sym typeface="Lato"/>
              </a:rPr>
              <a:t>filter(dark, bottle), </a:t>
            </a:r>
            <a:r>
              <a:rPr lang="en" sz="1600" b="1" i="1" dirty="0" err="1">
                <a:latin typeface="Lato"/>
                <a:ea typeface="Lato"/>
                <a:cs typeface="Lato"/>
                <a:sym typeface="Lato"/>
              </a:rPr>
              <a:t>with_relation</a:t>
            </a:r>
            <a:r>
              <a:rPr lang="en" sz="1600" b="1" i="1" dirty="0">
                <a:latin typeface="Lato"/>
                <a:ea typeface="Lato"/>
                <a:cs typeface="Lato"/>
                <a:sym typeface="Lato"/>
              </a:rPr>
              <a:t>(on), </a:t>
            </a:r>
            <a:r>
              <a:rPr lang="en" sz="1600" b="1" i="1" dirty="0" err="1">
                <a:latin typeface="Lato"/>
                <a:ea typeface="Lato"/>
                <a:cs typeface="Lato"/>
                <a:sym typeface="Lato"/>
              </a:rPr>
              <a:t>group_by_images</a:t>
            </a:r>
            <a:r>
              <a:rPr lang="en" sz="1600" b="1" i="1" dirty="0">
                <a:latin typeface="Lato"/>
                <a:ea typeface="Lato"/>
                <a:cs typeface="Lato"/>
                <a:sym typeface="Lato"/>
              </a:rPr>
              <a:t>(), </a:t>
            </a:r>
            <a:r>
              <a:rPr lang="en" sz="1600" b="1" i="1" dirty="0" err="1">
                <a:latin typeface="Lato"/>
                <a:ea typeface="Lato"/>
                <a:cs typeface="Lato"/>
                <a:sym typeface="Lato"/>
              </a:rPr>
              <a:t>count_eq</a:t>
            </a:r>
            <a:r>
              <a:rPr lang="en" sz="1600" b="1" i="1" dirty="0">
                <a:latin typeface="Lato"/>
                <a:ea typeface="Lato"/>
                <a:cs typeface="Lato"/>
                <a:sym typeface="Lato"/>
              </a:rPr>
              <a:t>(2), </a:t>
            </a:r>
            <a:r>
              <a:rPr lang="en" sz="1600" b="1" i="1" dirty="0" err="1">
                <a:latin typeface="Lato"/>
                <a:ea typeface="Lato"/>
                <a:cs typeface="Lato"/>
                <a:sym typeface="Lato"/>
              </a:rPr>
              <a:t>geq</a:t>
            </a:r>
            <a:r>
              <a:rPr lang="en" sz="1600" b="1" i="1" dirty="0">
                <a:latin typeface="Lato"/>
                <a:ea typeface="Lato"/>
                <a:cs typeface="Lato"/>
                <a:sym typeface="Lato"/>
              </a:rPr>
              <a:t>(1)</a:t>
            </a:r>
            <a:endParaRPr sz="1600" b="1" i="1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3"/>
          <p:cNvSpPr txBox="1"/>
          <p:nvPr/>
        </p:nvSpPr>
        <p:spPr>
          <a:xfrm>
            <a:off x="5824371" y="4159908"/>
            <a:ext cx="940800" cy="43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i="1">
                <a:latin typeface="Lato"/>
                <a:ea typeface="Lato"/>
                <a:cs typeface="Lato"/>
                <a:sym typeface="Lato"/>
              </a:rPr>
              <a:t>A: True</a:t>
            </a:r>
            <a:endParaRPr sz="1000"/>
          </a:p>
        </p:txBody>
      </p:sp>
      <p:grpSp>
        <p:nvGrpSpPr>
          <p:cNvPr id="204" name="Google Shape;204;p23"/>
          <p:cNvGrpSpPr/>
          <p:nvPr/>
        </p:nvGrpSpPr>
        <p:grpSpPr>
          <a:xfrm>
            <a:off x="4148684" y="1411108"/>
            <a:ext cx="4631149" cy="2803950"/>
            <a:chOff x="4052988" y="1400475"/>
            <a:chExt cx="4631149" cy="2803950"/>
          </a:xfrm>
        </p:grpSpPr>
        <p:sp>
          <p:nvSpPr>
            <p:cNvPr id="205" name="Google Shape;205;p23"/>
            <p:cNvSpPr txBox="1"/>
            <p:nvPr/>
          </p:nvSpPr>
          <p:spPr>
            <a:xfrm>
              <a:off x="5804300" y="1954950"/>
              <a:ext cx="1271700" cy="71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600" b="1" i="1">
                  <a:latin typeface="Lato"/>
                  <a:ea typeface="Lato"/>
                  <a:cs typeface="Lato"/>
                  <a:sym typeface="Lato"/>
                </a:rPr>
                <a:t>Scene graph generation</a:t>
              </a:r>
              <a:endParaRPr sz="1200"/>
            </a:p>
          </p:txBody>
        </p:sp>
        <p:pic>
          <p:nvPicPr>
            <p:cNvPr id="206" name="Google Shape;206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093300" y="1400475"/>
              <a:ext cx="1271800" cy="813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093293" y="3391018"/>
              <a:ext cx="1271800" cy="8134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" name="Google Shape;208;p23"/>
            <p:cNvSpPr/>
            <p:nvPr/>
          </p:nvSpPr>
          <p:spPr>
            <a:xfrm>
              <a:off x="7053900" y="2543800"/>
              <a:ext cx="1350600" cy="522600"/>
            </a:xfrm>
            <a:prstGeom prst="roundRect">
              <a:avLst>
                <a:gd name="adj" fmla="val 16667"/>
              </a:avLst>
            </a:prstGeom>
            <a:solidFill>
              <a:srgbClr val="D9D2E9"/>
            </a:solidFill>
            <a:ln w="2857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9900FF"/>
                  </a:solidFill>
                  <a:latin typeface="Lato"/>
                  <a:ea typeface="Lato"/>
                  <a:cs typeface="Lato"/>
                  <a:sym typeface="Lato"/>
                </a:rPr>
                <a:t>Images</a:t>
              </a:r>
              <a:endParaRPr sz="1800" b="1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09" name="Google Shape;209;p23"/>
            <p:cNvCxnSpPr/>
            <p:nvPr/>
          </p:nvCxnSpPr>
          <p:spPr>
            <a:xfrm flipH="1">
              <a:off x="5939400" y="2805100"/>
              <a:ext cx="1038300" cy="9600"/>
            </a:xfrm>
            <a:prstGeom prst="straightConnector1">
              <a:avLst/>
            </a:prstGeom>
            <a:noFill/>
            <a:ln w="38100" cap="flat" cmpd="sng">
              <a:solidFill>
                <a:srgbClr val="9900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10" name="Google Shape;210;p23"/>
            <p:cNvSpPr/>
            <p:nvPr/>
          </p:nvSpPr>
          <p:spPr>
            <a:xfrm>
              <a:off x="4052988" y="2563550"/>
              <a:ext cx="1734000" cy="522600"/>
            </a:xfrm>
            <a:prstGeom prst="roundRect">
              <a:avLst>
                <a:gd name="adj" fmla="val 16667"/>
              </a:avLst>
            </a:prstGeom>
            <a:solidFill>
              <a:srgbClr val="D9D2E9"/>
            </a:solidFill>
            <a:ln w="2857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9900FF"/>
                  </a:solidFill>
                  <a:latin typeface="Lato"/>
                  <a:ea typeface="Lato"/>
                  <a:cs typeface="Lato"/>
                  <a:sym typeface="Lato"/>
                </a:rPr>
                <a:t>Scene graphs</a:t>
              </a:r>
              <a:endParaRPr sz="1800" b="1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8466037" y="1423625"/>
              <a:ext cx="218100" cy="2780700"/>
            </a:xfrm>
            <a:prstGeom prst="rightBrace">
              <a:avLst>
                <a:gd name="adj1" fmla="val 50000"/>
                <a:gd name="adj2" fmla="val 50000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8223ECA-68D9-64E7-E5B6-25803D46044E}"/>
              </a:ext>
            </a:extLst>
          </p:cNvPr>
          <p:cNvGrpSpPr/>
          <p:nvPr/>
        </p:nvGrpSpPr>
        <p:grpSpPr>
          <a:xfrm>
            <a:off x="2429820" y="2982433"/>
            <a:ext cx="3227340" cy="1642293"/>
            <a:chOff x="2394284" y="2983832"/>
            <a:chExt cx="3227340" cy="1642293"/>
          </a:xfrm>
        </p:grpSpPr>
        <p:cxnSp>
          <p:nvCxnSpPr>
            <p:cNvPr id="4" name="Google Shape;200;p23">
              <a:extLst>
                <a:ext uri="{FF2B5EF4-FFF2-40B4-BE49-F238E27FC236}">
                  <a16:creationId xmlns:a16="http://schemas.microsoft.com/office/drawing/2014/main" id="{42A64FAC-53BC-EE72-2694-424C9E4FE9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94284" y="2983832"/>
              <a:ext cx="1518851" cy="459893"/>
            </a:xfrm>
            <a:prstGeom prst="straightConnector1">
              <a:avLst/>
            </a:prstGeom>
            <a:noFill/>
            <a:ln w="38100" cap="flat" cmpd="sng">
              <a:solidFill>
                <a:srgbClr val="98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198" name="Google Shape;198;p23"/>
            <p:cNvGrpSpPr/>
            <p:nvPr/>
          </p:nvGrpSpPr>
          <p:grpSpPr>
            <a:xfrm>
              <a:off x="2525175" y="3199120"/>
              <a:ext cx="3096449" cy="1427005"/>
              <a:chOff x="2525175" y="3199120"/>
              <a:chExt cx="3096449" cy="1427005"/>
            </a:xfrm>
          </p:grpSpPr>
          <p:cxnSp>
            <p:nvCxnSpPr>
              <p:cNvPr id="200" name="Google Shape;200;p23"/>
              <p:cNvCxnSpPr>
                <a:cxnSpLocks/>
              </p:cNvCxnSpPr>
              <p:nvPr/>
            </p:nvCxnSpPr>
            <p:spPr>
              <a:xfrm>
                <a:off x="4983225" y="3199120"/>
                <a:ext cx="5100" cy="80460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98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99" name="Google Shape;199;p23"/>
              <p:cNvSpPr/>
              <p:nvPr/>
            </p:nvSpPr>
            <p:spPr>
              <a:xfrm>
                <a:off x="4349924" y="4103525"/>
                <a:ext cx="1271700" cy="522600"/>
              </a:xfrm>
              <a:prstGeom prst="roundRect">
                <a:avLst>
                  <a:gd name="adj" fmla="val 16667"/>
                </a:avLst>
              </a:prstGeom>
              <a:solidFill>
                <a:srgbClr val="E6B8AF"/>
              </a:solidFill>
              <a:ln w="28575" cap="flat" cmpd="sng">
                <a:solidFill>
                  <a:srgbClr val="98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980000"/>
                    </a:solidFill>
                    <a:latin typeface="Lato"/>
                    <a:ea typeface="Lato"/>
                    <a:cs typeface="Lato"/>
                    <a:sym typeface="Lato"/>
                  </a:rPr>
                  <a:t>Answer</a:t>
                </a:r>
                <a:endParaRPr sz="1800" b="1" dirty="0">
                  <a:solidFill>
                    <a:srgbClr val="98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03" name="Google Shape;203;p23"/>
              <p:cNvSpPr txBox="1"/>
              <p:nvPr/>
            </p:nvSpPr>
            <p:spPr>
              <a:xfrm rot="20639275">
                <a:off x="2525175" y="3265176"/>
                <a:ext cx="987300" cy="4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en" sz="1600" b="1" i="1" dirty="0">
                    <a:latin typeface="Lato"/>
                    <a:ea typeface="Lato"/>
                    <a:cs typeface="Lato"/>
                    <a:sym typeface="Lato"/>
                  </a:rPr>
                  <a:t>Execute</a:t>
                </a:r>
                <a:endParaRPr sz="1200" dirty="0"/>
              </a:p>
            </p:txBody>
          </p:sp>
        </p:grpSp>
      </p:grpSp>
      <p:grpSp>
        <p:nvGrpSpPr>
          <p:cNvPr id="212" name="Google Shape;212;p23"/>
          <p:cNvGrpSpPr/>
          <p:nvPr/>
        </p:nvGrpSpPr>
        <p:grpSpPr>
          <a:xfrm>
            <a:off x="3302421" y="1398858"/>
            <a:ext cx="3732600" cy="2113500"/>
            <a:chOff x="-3732600" y="430200"/>
            <a:chExt cx="3732600" cy="2113500"/>
          </a:xfrm>
        </p:grpSpPr>
        <p:sp>
          <p:nvSpPr>
            <p:cNvPr id="213" name="Google Shape;213;p23"/>
            <p:cNvSpPr/>
            <p:nvPr/>
          </p:nvSpPr>
          <p:spPr>
            <a:xfrm rot="10800000">
              <a:off x="-3732600" y="430200"/>
              <a:ext cx="3732600" cy="2113500"/>
            </a:xfrm>
            <a:prstGeom prst="wedgeEllipseCallout">
              <a:avLst>
                <a:gd name="adj1" fmla="val -52364"/>
                <a:gd name="adj2" fmla="val 38573"/>
              </a:avLst>
            </a:prstGeom>
            <a:solidFill>
              <a:srgbClr val="D9D2E9"/>
            </a:solidFill>
            <a:ln w="2857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4" name="Google Shape;214;p23"/>
            <p:cNvCxnSpPr>
              <a:stCxn id="215" idx="4"/>
              <a:endCxn id="216" idx="1"/>
            </p:cNvCxnSpPr>
            <p:nvPr/>
          </p:nvCxnSpPr>
          <p:spPr>
            <a:xfrm>
              <a:off x="-2642252" y="1368775"/>
              <a:ext cx="130800" cy="393300"/>
            </a:xfrm>
            <a:prstGeom prst="straightConnector1">
              <a:avLst/>
            </a:prstGeom>
            <a:noFill/>
            <a:ln w="9525" cap="flat" cmpd="sng">
              <a:solidFill>
                <a:srgbClr val="38761D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7" name="Google Shape;217;p23"/>
            <p:cNvCxnSpPr>
              <a:stCxn id="216" idx="5"/>
              <a:endCxn id="218" idx="2"/>
            </p:cNvCxnSpPr>
            <p:nvPr/>
          </p:nvCxnSpPr>
          <p:spPr>
            <a:xfrm rot="10800000" flipH="1">
              <a:off x="-1655375" y="1715284"/>
              <a:ext cx="1160700" cy="468600"/>
            </a:xfrm>
            <a:prstGeom prst="straightConnector1">
              <a:avLst/>
            </a:prstGeom>
            <a:noFill/>
            <a:ln w="9525" cap="flat" cmpd="sng">
              <a:solidFill>
                <a:srgbClr val="38761D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219" name="Google Shape;219;p23"/>
            <p:cNvGrpSpPr/>
            <p:nvPr/>
          </p:nvGrpSpPr>
          <p:grpSpPr>
            <a:xfrm>
              <a:off x="-3247502" y="507663"/>
              <a:ext cx="3132114" cy="1763563"/>
              <a:chOff x="3651373" y="0"/>
              <a:chExt cx="3132114" cy="1763563"/>
            </a:xfrm>
          </p:grpSpPr>
          <p:sp>
            <p:nvSpPr>
              <p:cNvPr id="216" name="Google Shape;216;p23"/>
              <p:cNvSpPr/>
              <p:nvPr/>
            </p:nvSpPr>
            <p:spPr>
              <a:xfrm>
                <a:off x="4210273" y="1167163"/>
                <a:ext cx="1210500" cy="596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rgbClr val="38761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 i="1">
                    <a:latin typeface="Lato"/>
                    <a:ea typeface="Lato"/>
                    <a:cs typeface="Lato"/>
                    <a:sym typeface="Lato"/>
                  </a:rPr>
                  <a:t>counter</a:t>
                </a:r>
                <a:endParaRPr sz="1600" b="1" i="1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15" name="Google Shape;215;p23"/>
              <p:cNvSpPr/>
              <p:nvPr/>
            </p:nvSpPr>
            <p:spPr>
              <a:xfrm>
                <a:off x="3651373" y="264713"/>
                <a:ext cx="1210500" cy="596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rgbClr val="38761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 i="1">
                    <a:latin typeface="Lato"/>
                    <a:ea typeface="Lato"/>
                    <a:cs typeface="Lato"/>
                    <a:sym typeface="Lato"/>
                  </a:rPr>
                  <a:t>bottle</a:t>
                </a:r>
                <a:endParaRPr sz="1600" b="1" i="1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18" name="Google Shape;218;p23"/>
              <p:cNvSpPr txBox="1"/>
              <p:nvPr/>
            </p:nvSpPr>
            <p:spPr>
              <a:xfrm>
                <a:off x="6024788" y="684275"/>
                <a:ext cx="7587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200">
                    <a:latin typeface="Lato"/>
                    <a:ea typeface="Lato"/>
                    <a:cs typeface="Lato"/>
                    <a:sym typeface="Lato"/>
                  </a:rPr>
                  <a:t>…</a:t>
                </a:r>
                <a:endParaRPr sz="22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20" name="Google Shape;220;p23"/>
              <p:cNvSpPr txBox="1"/>
              <p:nvPr/>
            </p:nvSpPr>
            <p:spPr>
              <a:xfrm>
                <a:off x="4727025" y="0"/>
                <a:ext cx="894600" cy="55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 i="1">
                    <a:latin typeface="Lato"/>
                    <a:ea typeface="Lato"/>
                    <a:cs typeface="Lato"/>
                    <a:sym typeface="Lato"/>
                  </a:rPr>
                  <a:t>attr: glass</a:t>
                </a:r>
                <a:endParaRPr sz="1200" b="1" i="1">
                  <a:latin typeface="Lato"/>
                  <a:ea typeface="Lato"/>
                  <a:cs typeface="Lato"/>
                  <a:sym typeface="Lat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 i="1">
                    <a:latin typeface="Lato"/>
                    <a:ea typeface="Lato"/>
                    <a:cs typeface="Lato"/>
                    <a:sym typeface="Lato"/>
                  </a:rPr>
                  <a:t>bbox: [...]</a:t>
                </a:r>
                <a:endParaRPr sz="1200" b="1" i="1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21" name="Google Shape;221;p23"/>
              <p:cNvSpPr txBox="1"/>
              <p:nvPr/>
            </p:nvSpPr>
            <p:spPr>
              <a:xfrm>
                <a:off x="5199251" y="827700"/>
                <a:ext cx="987300" cy="55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 i="1">
                    <a:latin typeface="Lato"/>
                    <a:ea typeface="Lato"/>
                    <a:cs typeface="Lato"/>
                    <a:sym typeface="Lato"/>
                  </a:rPr>
                  <a:t>attr: marble</a:t>
                </a:r>
                <a:endParaRPr sz="1200" b="1" i="1">
                  <a:latin typeface="Lato"/>
                  <a:ea typeface="Lato"/>
                  <a:cs typeface="Lato"/>
                  <a:sym typeface="Lat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 i="1">
                    <a:latin typeface="Lato"/>
                    <a:ea typeface="Lato"/>
                    <a:cs typeface="Lato"/>
                    <a:sym typeface="Lato"/>
                  </a:rPr>
                  <a:t>bbox: [...]</a:t>
                </a:r>
                <a:endParaRPr sz="1200" b="1" i="1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22" name="Google Shape;222;p23"/>
              <p:cNvSpPr txBox="1"/>
              <p:nvPr/>
            </p:nvSpPr>
            <p:spPr>
              <a:xfrm>
                <a:off x="3934425" y="842200"/>
                <a:ext cx="474600" cy="4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 i="1">
                    <a:latin typeface="Lato"/>
                    <a:ea typeface="Lato"/>
                    <a:cs typeface="Lato"/>
                    <a:sym typeface="Lato"/>
                  </a:rPr>
                  <a:t>on</a:t>
                </a:r>
                <a:endParaRPr sz="1600" b="1" i="1"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44"/>
    </mc:Choice>
    <mc:Fallback>
      <p:transition spd="slow" advTm="20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1 - Segment-Combine Test</a:t>
            </a:r>
            <a:endParaRPr dirty="0"/>
          </a:p>
        </p:txBody>
      </p:sp>
      <p:sp>
        <p:nvSpPr>
          <p:cNvPr id="390" name="Google Shape;390;p4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91" name="Google Shape;391;p42"/>
          <p:cNvSpPr txBox="1"/>
          <p:nvPr/>
        </p:nvSpPr>
        <p:spPr>
          <a:xfrm>
            <a:off x="304800" y="978505"/>
            <a:ext cx="8185450" cy="1431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+mj-lt"/>
              <a:buAutoNum type="arabicPeriod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Given a multi-image query on </a:t>
            </a:r>
            <a:r>
              <a:rPr lang="en" sz="1800" i="1" dirty="0">
                <a:latin typeface="Lato"/>
                <a:ea typeface="Lato"/>
                <a:cs typeface="Lato"/>
                <a:sym typeface="Lato"/>
              </a:rPr>
              <a:t>n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 images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+mj-lt"/>
              <a:buAutoNum type="arabicPeriod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Make </a:t>
            </a:r>
            <a:r>
              <a:rPr lang="en" sz="1800" i="1" dirty="0">
                <a:latin typeface="Lato"/>
                <a:ea typeface="Lato"/>
                <a:cs typeface="Lato"/>
                <a:sym typeface="Lato"/>
              </a:rPr>
              <a:t>n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 queries, </a:t>
            </a:r>
            <a:r>
              <a:rPr lang="en" sz="1800" b="1" dirty="0">
                <a:latin typeface="Lato"/>
                <a:ea typeface="Lato"/>
                <a:cs typeface="Lato"/>
                <a:sym typeface="Lato"/>
              </a:rPr>
              <a:t>each with 1 original image and </a:t>
            </a:r>
            <a:r>
              <a:rPr lang="en" sz="1800" b="1" i="1" dirty="0">
                <a:latin typeface="Lato"/>
                <a:ea typeface="Lato"/>
                <a:cs typeface="Lato"/>
                <a:sym typeface="Lato"/>
              </a:rPr>
              <a:t>n-1</a:t>
            </a:r>
            <a:r>
              <a:rPr lang="en" sz="1800" b="1" dirty="0">
                <a:latin typeface="Lato"/>
                <a:ea typeface="Lato"/>
                <a:cs typeface="Lato"/>
                <a:sym typeface="Lato"/>
              </a:rPr>
              <a:t> unrelated images 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+mj-lt"/>
              <a:buAutoNum type="arabicPeriod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Aggregate the results from step 2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" name="Picture 14" descr="A picture containing person, indoor, dining table&#10;&#10;Description automatically generated">
            <a:extLst>
              <a:ext uri="{FF2B5EF4-FFF2-40B4-BE49-F238E27FC236}">
                <a16:creationId xmlns:a16="http://schemas.microsoft.com/office/drawing/2014/main" id="{CBEAF809-36A3-438B-3FEF-03AC0C6EAC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722" t="56525" r="12048"/>
          <a:stretch/>
        </p:blipFill>
        <p:spPr>
          <a:xfrm>
            <a:off x="614104" y="3533788"/>
            <a:ext cx="1046476" cy="791893"/>
          </a:xfrm>
          <a:prstGeom prst="rect">
            <a:avLst/>
          </a:prstGeom>
          <a:solidFill>
            <a:srgbClr val="FFC000"/>
          </a:solidFill>
          <a:ln w="28575">
            <a:solidFill>
              <a:srgbClr val="C00000"/>
            </a:solidFill>
          </a:ln>
        </p:spPr>
      </p:pic>
      <p:pic>
        <p:nvPicPr>
          <p:cNvPr id="16" name="Picture 15" descr="A picture containing window, indoor, kitchen, counter&#10;&#10;Description automatically generated">
            <a:extLst>
              <a:ext uri="{FF2B5EF4-FFF2-40B4-BE49-F238E27FC236}">
                <a16:creationId xmlns:a16="http://schemas.microsoft.com/office/drawing/2014/main" id="{EC63AB77-9268-71CA-9E76-C84474A5AC0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0386" r="66244" b="35567"/>
          <a:stretch/>
        </p:blipFill>
        <p:spPr>
          <a:xfrm>
            <a:off x="2870708" y="3536655"/>
            <a:ext cx="1063339" cy="790336"/>
          </a:xfrm>
          <a:prstGeom prst="rect">
            <a:avLst/>
          </a:prstGeom>
          <a:solidFill>
            <a:srgbClr val="FFC000"/>
          </a:solidFill>
          <a:ln w="28575">
            <a:solidFill>
              <a:srgbClr val="C00000"/>
            </a:solidFill>
          </a:ln>
        </p:spPr>
      </p:pic>
      <p:pic>
        <p:nvPicPr>
          <p:cNvPr id="14" name="Picture 13" descr="A bathroom sink with a mirror above it&#10;&#10;Description automatically generated with low confidence">
            <a:extLst>
              <a:ext uri="{FF2B5EF4-FFF2-40B4-BE49-F238E27FC236}">
                <a16:creationId xmlns:a16="http://schemas.microsoft.com/office/drawing/2014/main" id="{BEBA7A70-ECF9-697D-7033-E2775AFBB2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938" t="46986" r="48" b="23389"/>
          <a:stretch/>
        </p:blipFill>
        <p:spPr>
          <a:xfrm>
            <a:off x="1738061" y="3533787"/>
            <a:ext cx="1055102" cy="790336"/>
          </a:xfrm>
          <a:prstGeom prst="rect">
            <a:avLst/>
          </a:prstGeom>
          <a:solidFill>
            <a:srgbClr val="FFC000"/>
          </a:solidFill>
          <a:ln w="28575">
            <a:solidFill>
              <a:srgbClr val="C00000"/>
            </a:solidFill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21A6445-A89E-2E3E-F93D-52FDA2163785}"/>
              </a:ext>
            </a:extLst>
          </p:cNvPr>
          <p:cNvSpPr/>
          <p:nvPr/>
        </p:nvSpPr>
        <p:spPr>
          <a:xfrm>
            <a:off x="2451355" y="4558865"/>
            <a:ext cx="1185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Label: Yes    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EFDAD6-3085-FD09-D18F-2A9237ED49CC}"/>
              </a:ext>
            </a:extLst>
          </p:cNvPr>
          <p:cNvSpPr/>
          <p:nvPr/>
        </p:nvSpPr>
        <p:spPr>
          <a:xfrm>
            <a:off x="529389" y="2638911"/>
            <a:ext cx="3496201" cy="646331"/>
          </a:xfrm>
          <a:prstGeom prst="rect">
            <a:avLst/>
          </a:prstGeom>
          <a:ln w="28575"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18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Q: There is at least 1 image with exactly 2 dark bottles on the table</a:t>
            </a:r>
            <a:endParaRPr lang="en-US" sz="3600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E003CC6-E6D7-2139-1AA1-25DEFA2D8029}"/>
              </a:ext>
            </a:extLst>
          </p:cNvPr>
          <p:cNvSpPr/>
          <p:nvPr/>
        </p:nvSpPr>
        <p:spPr>
          <a:xfrm>
            <a:off x="970247" y="4553835"/>
            <a:ext cx="11516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Pred: Yes</a:t>
            </a:r>
          </a:p>
        </p:txBody>
      </p:sp>
      <p:pic>
        <p:nvPicPr>
          <p:cNvPr id="24" name="Picture 23" descr="A picture containing person, indoor, dining table&#10;&#10;Description automatically generated">
            <a:extLst>
              <a:ext uri="{FF2B5EF4-FFF2-40B4-BE49-F238E27FC236}">
                <a16:creationId xmlns:a16="http://schemas.microsoft.com/office/drawing/2014/main" id="{21CDF843-E9AD-0796-3B1F-9EF4158FF2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722" t="56525" r="12048"/>
          <a:stretch/>
        </p:blipFill>
        <p:spPr>
          <a:xfrm>
            <a:off x="614104" y="3540468"/>
            <a:ext cx="1046476" cy="791893"/>
          </a:xfrm>
          <a:prstGeom prst="rect">
            <a:avLst/>
          </a:prstGeom>
          <a:solidFill>
            <a:srgbClr val="FFC000"/>
          </a:solidFill>
          <a:ln w="28575">
            <a:solidFill>
              <a:srgbClr val="C00000"/>
            </a:solidFill>
          </a:ln>
        </p:spPr>
      </p:pic>
      <p:pic>
        <p:nvPicPr>
          <p:cNvPr id="26" name="Picture 25" descr="A bathroom sink with a mirror above it&#10;&#10;Description automatically generated with low confidence">
            <a:extLst>
              <a:ext uri="{FF2B5EF4-FFF2-40B4-BE49-F238E27FC236}">
                <a16:creationId xmlns:a16="http://schemas.microsoft.com/office/drawing/2014/main" id="{55C67C1A-216F-E2D2-ADB1-1E5D5D722DA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938" t="46986" r="48" b="23389"/>
          <a:stretch/>
        </p:blipFill>
        <p:spPr>
          <a:xfrm>
            <a:off x="1738061" y="3533787"/>
            <a:ext cx="1055102" cy="790336"/>
          </a:xfrm>
          <a:prstGeom prst="rect">
            <a:avLst/>
          </a:prstGeom>
          <a:solidFill>
            <a:srgbClr val="FFC000"/>
          </a:solidFill>
          <a:ln w="28575">
            <a:solidFill>
              <a:srgbClr val="C00000"/>
            </a:solidFill>
          </a:ln>
        </p:spPr>
      </p:pic>
      <p:pic>
        <p:nvPicPr>
          <p:cNvPr id="27" name="Picture 26" descr="A picture containing window, indoor, kitchen, counter&#10;&#10;Description automatically generated">
            <a:extLst>
              <a:ext uri="{FF2B5EF4-FFF2-40B4-BE49-F238E27FC236}">
                <a16:creationId xmlns:a16="http://schemas.microsoft.com/office/drawing/2014/main" id="{95D30390-5008-C875-C7B3-02A166FEF7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0386" r="66244" b="35567"/>
          <a:stretch/>
        </p:blipFill>
        <p:spPr>
          <a:xfrm>
            <a:off x="2870708" y="3544849"/>
            <a:ext cx="1063339" cy="790336"/>
          </a:xfrm>
          <a:prstGeom prst="rect">
            <a:avLst/>
          </a:prstGeom>
          <a:solidFill>
            <a:srgbClr val="FFC000"/>
          </a:solidFill>
          <a:ln w="28575">
            <a:solidFill>
              <a:srgbClr val="C00000"/>
            </a:solidFill>
          </a:ln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FDA4BA9E-C7AC-CAC1-2F40-768E351C56C3}"/>
              </a:ext>
            </a:extLst>
          </p:cNvPr>
          <p:cNvGrpSpPr/>
          <p:nvPr/>
        </p:nvGrpSpPr>
        <p:grpSpPr>
          <a:xfrm>
            <a:off x="4451186" y="2007442"/>
            <a:ext cx="3309440" cy="2481065"/>
            <a:chOff x="1887031" y="1753955"/>
            <a:chExt cx="8255305" cy="6044184"/>
          </a:xfrm>
        </p:grpSpPr>
        <p:pic>
          <p:nvPicPr>
            <p:cNvPr id="28" name="Google Shape;445;p43">
              <a:extLst>
                <a:ext uri="{FF2B5EF4-FFF2-40B4-BE49-F238E27FC236}">
                  <a16:creationId xmlns:a16="http://schemas.microsoft.com/office/drawing/2014/main" id="{4419A36F-C83A-7161-CB53-68CAC844BF5C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412690" y="1768067"/>
              <a:ext cx="2725258" cy="1940559"/>
            </a:xfrm>
            <a:prstGeom prst="rect">
              <a:avLst/>
            </a:prstGeom>
            <a:noFill/>
            <a:ln w="57150">
              <a:noFill/>
            </a:ln>
          </p:spPr>
        </p:pic>
        <p:pic>
          <p:nvPicPr>
            <p:cNvPr id="29" name="Google Shape;434;p43">
              <a:extLst>
                <a:ext uri="{FF2B5EF4-FFF2-40B4-BE49-F238E27FC236}">
                  <a16:creationId xmlns:a16="http://schemas.microsoft.com/office/drawing/2014/main" id="{46789F24-4FA7-BC02-DF96-FC266AC90C1E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417079" y="3773462"/>
              <a:ext cx="2725257" cy="1970216"/>
            </a:xfrm>
            <a:prstGeom prst="rect">
              <a:avLst/>
            </a:prstGeom>
            <a:noFill/>
            <a:ln w="57150">
              <a:noFill/>
            </a:ln>
          </p:spPr>
        </p:pic>
        <p:pic>
          <p:nvPicPr>
            <p:cNvPr id="30" name="Picture 29" descr="A picture containing grass, outdoor, horse, riding&#10;&#10;Description automatically generated">
              <a:extLst>
                <a:ext uri="{FF2B5EF4-FFF2-40B4-BE49-F238E27FC236}">
                  <a16:creationId xmlns:a16="http://schemas.microsoft.com/office/drawing/2014/main" id="{204A3D49-4FBF-9A0D-B5D4-543575CBEB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57616" t="11030" b="44871"/>
            <a:stretch/>
          </p:blipFill>
          <p:spPr>
            <a:xfrm>
              <a:off x="4630002" y="5813644"/>
              <a:ext cx="2726737" cy="1983056"/>
            </a:xfrm>
            <a:prstGeom prst="rect">
              <a:avLst/>
            </a:prstGeom>
            <a:ln w="57150">
              <a:noFill/>
            </a:ln>
          </p:spPr>
        </p:pic>
        <p:pic>
          <p:nvPicPr>
            <p:cNvPr id="31" name="Picture 4">
              <a:extLst>
                <a:ext uri="{FF2B5EF4-FFF2-40B4-BE49-F238E27FC236}">
                  <a16:creationId xmlns:a16="http://schemas.microsoft.com/office/drawing/2014/main" id="{30979BEC-9752-B065-796E-EC7247C951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" t="7111" r="55040" b="47097"/>
            <a:stretch/>
          </p:blipFill>
          <p:spPr bwMode="auto">
            <a:xfrm>
              <a:off x="1888323" y="3760622"/>
              <a:ext cx="2683677" cy="1983056"/>
            </a:xfrm>
            <a:prstGeom prst="rect">
              <a:avLst/>
            </a:prstGeom>
            <a:noFill/>
            <a:ln w="50800">
              <a:noFill/>
            </a:ln>
          </p:spPr>
        </p:pic>
        <p:pic>
          <p:nvPicPr>
            <p:cNvPr id="32" name="Picture 31" descr="A picture containing sky, road, outdoor, plane&#10;&#10;Description automatically generated">
              <a:extLst>
                <a:ext uri="{FF2B5EF4-FFF2-40B4-BE49-F238E27FC236}">
                  <a16:creationId xmlns:a16="http://schemas.microsoft.com/office/drawing/2014/main" id="{3A74D031-EE05-717A-8E9E-0A4CC81683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32438" r="42560" b="6951"/>
            <a:stretch/>
          </p:blipFill>
          <p:spPr>
            <a:xfrm>
              <a:off x="1887031" y="5815083"/>
              <a:ext cx="2683677" cy="1983056"/>
            </a:xfrm>
            <a:prstGeom prst="rect">
              <a:avLst/>
            </a:prstGeom>
            <a:ln w="57150">
              <a:noFill/>
            </a:ln>
          </p:spPr>
        </p:pic>
        <p:pic>
          <p:nvPicPr>
            <p:cNvPr id="33" name="Picture 2">
              <a:extLst>
                <a:ext uri="{FF2B5EF4-FFF2-40B4-BE49-F238E27FC236}">
                  <a16:creationId xmlns:a16="http://schemas.microsoft.com/office/drawing/2014/main" id="{FC7C6F35-56D2-B1F0-58A5-8C4DFEC260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43" t="17988" r="38725" b="34929"/>
            <a:stretch/>
          </p:blipFill>
          <p:spPr bwMode="auto">
            <a:xfrm>
              <a:off x="4642286" y="1753955"/>
              <a:ext cx="2687814" cy="1940559"/>
            </a:xfrm>
            <a:prstGeom prst="rect">
              <a:avLst/>
            </a:prstGeom>
            <a:noFill/>
            <a:ln w="50800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F6B9E89B-4809-EC3A-1B37-BA26B264B548}"/>
              </a:ext>
            </a:extLst>
          </p:cNvPr>
          <p:cNvCxnSpPr>
            <a:cxnSpLocks/>
            <a:stCxn id="19" idx="3"/>
            <a:endCxn id="31" idx="1"/>
          </p:cNvCxnSpPr>
          <p:nvPr/>
        </p:nvCxnSpPr>
        <p:spPr>
          <a:xfrm>
            <a:off x="4025590" y="2962077"/>
            <a:ext cx="426114" cy="276089"/>
          </a:xfrm>
          <a:prstGeom prst="bentConnector3">
            <a:avLst>
              <a:gd name="adj1" fmla="val 50000"/>
            </a:avLst>
          </a:prstGeom>
          <a:ln w="28575">
            <a:solidFill>
              <a:srgbClr val="0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BE441A74-E829-BD54-2BED-CD68007C8C17}"/>
              </a:ext>
            </a:extLst>
          </p:cNvPr>
          <p:cNvCxnSpPr>
            <a:cxnSpLocks/>
            <a:stCxn id="19" idx="3"/>
            <a:endCxn id="32" idx="1"/>
          </p:cNvCxnSpPr>
          <p:nvPr/>
        </p:nvCxnSpPr>
        <p:spPr>
          <a:xfrm>
            <a:off x="4025590" y="2962077"/>
            <a:ext cx="425596" cy="1119420"/>
          </a:xfrm>
          <a:prstGeom prst="bentConnector3">
            <a:avLst>
              <a:gd name="adj1" fmla="val 50000"/>
            </a:avLst>
          </a:prstGeom>
          <a:ln w="28575">
            <a:solidFill>
              <a:srgbClr val="0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55360D05-546D-B8F9-A49C-30162152198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25311" y="2693122"/>
            <a:ext cx="857158" cy="229411"/>
          </a:xfrm>
          <a:prstGeom prst="bentConnector3">
            <a:avLst>
              <a:gd name="adj1" fmla="val 100201"/>
            </a:avLst>
          </a:prstGeom>
          <a:ln w="28575">
            <a:solidFill>
              <a:srgbClr val="0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97" name="Group 396">
            <a:extLst>
              <a:ext uri="{FF2B5EF4-FFF2-40B4-BE49-F238E27FC236}">
                <a16:creationId xmlns:a16="http://schemas.microsoft.com/office/drawing/2014/main" id="{3080AAA3-4734-F183-66FD-5502EEB6BC18}"/>
              </a:ext>
            </a:extLst>
          </p:cNvPr>
          <p:cNvGrpSpPr/>
          <p:nvPr/>
        </p:nvGrpSpPr>
        <p:grpSpPr>
          <a:xfrm>
            <a:off x="7826302" y="1995500"/>
            <a:ext cx="1061636" cy="2038715"/>
            <a:chOff x="7826302" y="2419359"/>
            <a:chExt cx="1061636" cy="2038715"/>
          </a:xfrm>
        </p:grpSpPr>
        <p:sp>
          <p:nvSpPr>
            <p:cNvPr id="393" name="Rectangle 392">
              <a:extLst>
                <a:ext uri="{FF2B5EF4-FFF2-40B4-BE49-F238E27FC236}">
                  <a16:creationId xmlns:a16="http://schemas.microsoft.com/office/drawing/2014/main" id="{CC05FADC-C280-1EE8-C9E4-DF0AA00BBEC1}"/>
                </a:ext>
              </a:extLst>
            </p:cNvPr>
            <p:cNvSpPr/>
            <p:nvPr/>
          </p:nvSpPr>
          <p:spPr>
            <a:xfrm>
              <a:off x="7826303" y="2419359"/>
              <a:ext cx="106163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i="1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Pred: No</a:t>
              </a:r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DA9193C2-2C98-F4C8-F27B-7F33A95ED44F}"/>
                </a:ext>
              </a:extLst>
            </p:cNvPr>
            <p:cNvSpPr/>
            <p:nvPr/>
          </p:nvSpPr>
          <p:spPr>
            <a:xfrm>
              <a:off x="7826302" y="3222686"/>
              <a:ext cx="106163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i="1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Pred: No</a:t>
              </a:r>
            </a:p>
          </p:txBody>
        </p:sp>
        <p:sp>
          <p:nvSpPr>
            <p:cNvPr id="395" name="Rectangle 394">
              <a:extLst>
                <a:ext uri="{FF2B5EF4-FFF2-40B4-BE49-F238E27FC236}">
                  <a16:creationId xmlns:a16="http://schemas.microsoft.com/office/drawing/2014/main" id="{989D2857-1B9F-7A56-4AF9-B59F62443F26}"/>
                </a:ext>
              </a:extLst>
            </p:cNvPr>
            <p:cNvSpPr/>
            <p:nvPr/>
          </p:nvSpPr>
          <p:spPr>
            <a:xfrm>
              <a:off x="7826302" y="4088742"/>
              <a:ext cx="106163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i="1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Pred: No</a:t>
              </a:r>
            </a:p>
          </p:txBody>
        </p:sp>
      </p:grpSp>
      <p:sp>
        <p:nvSpPr>
          <p:cNvPr id="419" name="Rectangle 418">
            <a:extLst>
              <a:ext uri="{FF2B5EF4-FFF2-40B4-BE49-F238E27FC236}">
                <a16:creationId xmlns:a16="http://schemas.microsoft.com/office/drawing/2014/main" id="{25CEBF24-775E-19B9-D654-717AFD1853F5}"/>
              </a:ext>
            </a:extLst>
          </p:cNvPr>
          <p:cNvSpPr/>
          <p:nvPr/>
        </p:nvSpPr>
        <p:spPr>
          <a:xfrm>
            <a:off x="7978101" y="4607525"/>
            <a:ext cx="731440" cy="289249"/>
          </a:xfrm>
          <a:prstGeom prst="rect">
            <a:avLst/>
          </a:prstGeom>
          <a:solidFill>
            <a:srgbClr val="FFB9AC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</a:t>
            </a:r>
            <a:endParaRPr lang="en-US" sz="3600" b="1" dirty="0">
              <a:solidFill>
                <a:srgbClr val="C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21" name="Down Arrow 420">
            <a:extLst>
              <a:ext uri="{FF2B5EF4-FFF2-40B4-BE49-F238E27FC236}">
                <a16:creationId xmlns:a16="http://schemas.microsoft.com/office/drawing/2014/main" id="{2AAD5981-9F40-3884-EE00-FC1BE22E0CF5}"/>
              </a:ext>
            </a:extLst>
          </p:cNvPr>
          <p:cNvSpPr/>
          <p:nvPr/>
        </p:nvSpPr>
        <p:spPr>
          <a:xfrm>
            <a:off x="8180795" y="4118584"/>
            <a:ext cx="326052" cy="369333"/>
          </a:xfrm>
          <a:prstGeom prst="downArrow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2" name="Down Arrow 421">
            <a:extLst>
              <a:ext uri="{FF2B5EF4-FFF2-40B4-BE49-F238E27FC236}">
                <a16:creationId xmlns:a16="http://schemas.microsoft.com/office/drawing/2014/main" id="{CAE76A70-08FC-97E2-330E-F8E19D1FF88B}"/>
              </a:ext>
            </a:extLst>
          </p:cNvPr>
          <p:cNvSpPr/>
          <p:nvPr/>
        </p:nvSpPr>
        <p:spPr>
          <a:xfrm rot="5400000">
            <a:off x="7155085" y="4285279"/>
            <a:ext cx="326052" cy="933740"/>
          </a:xfrm>
          <a:prstGeom prst="downArrow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3" name="Rectangle 422">
            <a:extLst>
              <a:ext uri="{FF2B5EF4-FFF2-40B4-BE49-F238E27FC236}">
                <a16:creationId xmlns:a16="http://schemas.microsoft.com/office/drawing/2014/main" id="{9D51E62D-5F70-FB71-8C60-8F98DAD772A0}"/>
              </a:ext>
            </a:extLst>
          </p:cNvPr>
          <p:cNvSpPr/>
          <p:nvPr/>
        </p:nvSpPr>
        <p:spPr>
          <a:xfrm>
            <a:off x="4602188" y="4553835"/>
            <a:ext cx="2180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Aggregated Pred: </a:t>
            </a:r>
            <a:r>
              <a:rPr lang="en-US" sz="1800" i="1" dirty="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</a:t>
            </a:r>
          </a:p>
        </p:txBody>
      </p:sp>
      <p:sp>
        <p:nvSpPr>
          <p:cNvPr id="426" name="Equal 425">
            <a:extLst>
              <a:ext uri="{FF2B5EF4-FFF2-40B4-BE49-F238E27FC236}">
                <a16:creationId xmlns:a16="http://schemas.microsoft.com/office/drawing/2014/main" id="{EEB3B46E-C96E-C296-E84A-BB034E479965}"/>
              </a:ext>
            </a:extLst>
          </p:cNvPr>
          <p:cNvSpPr/>
          <p:nvPr/>
        </p:nvSpPr>
        <p:spPr>
          <a:xfrm>
            <a:off x="2034798" y="4639674"/>
            <a:ext cx="425959" cy="245003"/>
          </a:xfrm>
          <a:prstGeom prst="mathEqual">
            <a:avLst>
              <a:gd name="adj1" fmla="val 13200"/>
              <a:gd name="adj2" fmla="val 11760"/>
            </a:avLst>
          </a:prstGeom>
          <a:solidFill>
            <a:srgbClr val="00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27" name="Not Equal 426">
            <a:extLst>
              <a:ext uri="{FF2B5EF4-FFF2-40B4-BE49-F238E27FC236}">
                <a16:creationId xmlns:a16="http://schemas.microsoft.com/office/drawing/2014/main" id="{FBE5C399-03C1-3BEE-C052-510A6FCCD019}"/>
              </a:ext>
            </a:extLst>
          </p:cNvPr>
          <p:cNvSpPr/>
          <p:nvPr/>
        </p:nvSpPr>
        <p:spPr>
          <a:xfrm>
            <a:off x="3556616" y="4639673"/>
            <a:ext cx="1014160" cy="245004"/>
          </a:xfrm>
          <a:prstGeom prst="mathNotEqual">
            <a:avLst>
              <a:gd name="adj1" fmla="val 14874"/>
              <a:gd name="adj2" fmla="val 6600000"/>
              <a:gd name="adj3" fmla="val 11760"/>
            </a:avLst>
          </a:prstGeom>
          <a:solidFill>
            <a:srgbClr val="C000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1227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33"/>
    </mc:Choice>
    <mc:Fallback>
      <p:transition spd="slow" advTm="17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73 0.00432 L 0.41927 -0.29722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68" y="-15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1.11111E-6 L 0.41858 -0.13457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0" y="-67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61 -0.00309 L 0.41701 0.02839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72" y="1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/>
      <p:bldP spid="419" grpId="0" animBg="1"/>
      <p:bldP spid="421" grpId="0" animBg="1"/>
      <p:bldP spid="422" grpId="0" animBg="1"/>
      <p:bldP spid="423" grpId="0"/>
      <p:bldP spid="426" grpId="0" animBg="1"/>
      <p:bldP spid="4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Evaluation 1 - Segment-Combine Test</a:t>
            </a:r>
          </a:p>
        </p:txBody>
      </p:sp>
      <p:sp>
        <p:nvSpPr>
          <p:cNvPr id="451" name="Google Shape;451;p4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" name="Google Shape;67;p14">
            <a:extLst>
              <a:ext uri="{FF2B5EF4-FFF2-40B4-BE49-F238E27FC236}">
                <a16:creationId xmlns:a16="http://schemas.microsoft.com/office/drawing/2014/main" id="{6DE4840F-FDAC-8E2B-1CF1-4623EB7101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72796"/>
            <a:ext cx="8520600" cy="864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Clr>
                <a:srgbClr val="434343"/>
              </a:buClr>
            </a:pPr>
            <a:r>
              <a:rPr lang="en" dirty="0">
                <a:solidFill>
                  <a:schemeClr val="accent1"/>
                </a:solidFill>
              </a:rPr>
              <a:t>VLE2E models are </a:t>
            </a:r>
            <a:r>
              <a:rPr lang="en" b="1" dirty="0">
                <a:solidFill>
                  <a:schemeClr val="accent1"/>
                </a:solidFill>
              </a:rPr>
              <a:t>close to random guess</a:t>
            </a:r>
            <a:r>
              <a:rPr lang="en" dirty="0">
                <a:solidFill>
                  <a:schemeClr val="accent1"/>
                </a:solidFill>
              </a:rPr>
              <a:t> on binary questions.</a:t>
            </a:r>
          </a:p>
          <a:p>
            <a:pPr lvl="0">
              <a:lnSpc>
                <a:spcPct val="150000"/>
              </a:lnSpc>
              <a:buClr>
                <a:srgbClr val="434343"/>
              </a:buClr>
            </a:pPr>
            <a:r>
              <a:rPr lang="en" dirty="0">
                <a:solidFill>
                  <a:schemeClr val="accent1"/>
                </a:solidFill>
              </a:rPr>
              <a:t>NS errors almost entire from scene graph parsing; </a:t>
            </a:r>
            <a:r>
              <a:rPr lang="en" b="1" dirty="0">
                <a:solidFill>
                  <a:schemeClr val="accent1"/>
                </a:solidFill>
              </a:rPr>
              <a:t>semantic parse is accurate</a:t>
            </a:r>
            <a:r>
              <a:rPr lang="en" dirty="0">
                <a:solidFill>
                  <a:schemeClr val="accent1"/>
                </a:solidFill>
              </a:rPr>
              <a:t>.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7C74653-A688-910B-CF51-4CAE27D65F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568847"/>
              </p:ext>
            </p:extLst>
          </p:nvPr>
        </p:nvGraphicFramePr>
        <p:xfrm>
          <a:off x="4378229" y="2909176"/>
          <a:ext cx="4206972" cy="900430"/>
        </p:xfrm>
        <a:graphic>
          <a:graphicData uri="http://schemas.openxmlformats.org/drawingml/2006/table">
            <a:tbl>
              <a:tblPr firstRow="1" bandRow="1">
                <a:tableStyleId>{8CEB021A-D318-4800-BE01-9BCE77BAE0BA}</a:tableStyleId>
              </a:tblPr>
              <a:tblGrid>
                <a:gridCol w="2492187">
                  <a:extLst>
                    <a:ext uri="{9D8B030D-6E8A-4147-A177-3AD203B41FA5}">
                      <a16:colId xmlns:a16="http://schemas.microsoft.com/office/drawing/2014/main" val="2815086359"/>
                    </a:ext>
                  </a:extLst>
                </a:gridCol>
                <a:gridCol w="896470">
                  <a:extLst>
                    <a:ext uri="{9D8B030D-6E8A-4147-A177-3AD203B41FA5}">
                      <a16:colId xmlns:a16="http://schemas.microsoft.com/office/drawing/2014/main" val="602525592"/>
                    </a:ext>
                  </a:extLst>
                </a:gridCol>
                <a:gridCol w="818315">
                  <a:extLst>
                    <a:ext uri="{9D8B030D-6E8A-4147-A177-3AD203B41FA5}">
                      <a16:colId xmlns:a16="http://schemas.microsoft.com/office/drawing/2014/main" val="251989367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VLE2E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NS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2064178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Segment-combine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18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4880676"/>
                  </a:ext>
                </a:extLst>
              </a:tr>
            </a:tbl>
          </a:graphicData>
        </a:graphic>
      </p:graphicFrame>
      <p:pic>
        <p:nvPicPr>
          <p:cNvPr id="13" name="Graphic 12" descr="Thumbs up sign with solid fill">
            <a:extLst>
              <a:ext uri="{FF2B5EF4-FFF2-40B4-BE49-F238E27FC236}">
                <a16:creationId xmlns:a16="http://schemas.microsoft.com/office/drawing/2014/main" id="{F2BDDFA8-6EC8-FF9F-B8B8-773BD4CC4B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80676" y="3359391"/>
            <a:ext cx="429867" cy="42986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87FB50C-7EC2-FC58-4FDB-E36A7787C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" y="2230041"/>
            <a:ext cx="3339497" cy="270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7010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4"/>
    </mc:Choice>
    <mc:Fallback>
      <p:transition spd="slow" advTm="1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2 - Contrast Set</a:t>
            </a:r>
            <a:endParaRPr dirty="0"/>
          </a:p>
        </p:txBody>
      </p:sp>
      <p:sp>
        <p:nvSpPr>
          <p:cNvPr id="348" name="Google Shape;348;p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49" name="Google Shape;349;p37"/>
          <p:cNvSpPr txBox="1"/>
          <p:nvPr/>
        </p:nvSpPr>
        <p:spPr>
          <a:xfrm>
            <a:off x="311700" y="1143960"/>
            <a:ext cx="8452900" cy="1431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US" sz="1800" dirty="0" err="1">
                <a:latin typeface="Lato"/>
                <a:ea typeface="Lato"/>
                <a:cs typeface="Lato"/>
                <a:sym typeface="Lato"/>
              </a:rPr>
              <a:t>Bitton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 et al. (2021) created contrast set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 on GQA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Lato"/>
              <a:buChar char="○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Templated data augmentation based on scene graphs</a:t>
            </a:r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Lato"/>
              <a:buChar char="○"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Test the object-grounding ability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0" name="Google Shape;350;p37"/>
          <p:cNvPicPr preferRelativeResize="0"/>
          <p:nvPr/>
        </p:nvPicPr>
        <p:blipFill rotWithShape="1">
          <a:blip r:embed="rId4">
            <a:alphaModFix/>
          </a:blip>
          <a:srcRect t="14271" b="28006"/>
          <a:stretch/>
        </p:blipFill>
        <p:spPr>
          <a:xfrm>
            <a:off x="539521" y="2640872"/>
            <a:ext cx="3375988" cy="223693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67C57C4-30B3-8248-3B8B-AB70F01561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891525"/>
              </p:ext>
            </p:extLst>
          </p:nvPr>
        </p:nvGraphicFramePr>
        <p:xfrm>
          <a:off x="4119489" y="2895444"/>
          <a:ext cx="4806462" cy="1737360"/>
        </p:xfrm>
        <a:graphic>
          <a:graphicData uri="http://schemas.openxmlformats.org/drawingml/2006/table">
            <a:tbl>
              <a:tblPr firstRow="1" bandRow="1">
                <a:tableStyleId>{8CEB021A-D318-4800-BE01-9BCE77BAE0BA}</a:tableStyleId>
              </a:tblPr>
              <a:tblGrid>
                <a:gridCol w="2513114">
                  <a:extLst>
                    <a:ext uri="{9D8B030D-6E8A-4147-A177-3AD203B41FA5}">
                      <a16:colId xmlns:a16="http://schemas.microsoft.com/office/drawing/2014/main" val="1388809525"/>
                    </a:ext>
                  </a:extLst>
                </a:gridCol>
                <a:gridCol w="1151205">
                  <a:extLst>
                    <a:ext uri="{9D8B030D-6E8A-4147-A177-3AD203B41FA5}">
                      <a16:colId xmlns:a16="http://schemas.microsoft.com/office/drawing/2014/main" val="241388131"/>
                    </a:ext>
                  </a:extLst>
                </a:gridCol>
                <a:gridCol w="1142143">
                  <a:extLst>
                    <a:ext uri="{9D8B030D-6E8A-4147-A177-3AD203B41FA5}">
                      <a16:colId xmlns:a16="http://schemas.microsoft.com/office/drawing/2014/main" val="936200536"/>
                    </a:ext>
                  </a:extLst>
                </a:gridCol>
              </a:tblGrid>
              <a:tr h="3187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Original Q</a:t>
                      </a:r>
                      <a:r>
                        <a:rPr lang="en-US" sz="16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:</a:t>
                      </a:r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 </a:t>
                      </a:r>
                      <a:r>
                        <a:rPr lang="en-US" sz="16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Is there </a:t>
                      </a:r>
                      <a:r>
                        <a:rPr lang="en-US" sz="1600" b="1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a fence </a:t>
                      </a:r>
                      <a:r>
                        <a:rPr lang="en-US" sz="16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near the puddle?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Label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Pred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8501918"/>
                  </a:ext>
                </a:extLst>
              </a:tr>
              <a:tr h="318762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Aug. Q #1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</a:t>
                      </a:r>
                      <a:r>
                        <a:rPr lang="en-US" sz="16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Is there </a:t>
                      </a:r>
                      <a:r>
                        <a:rPr lang="en-US" sz="1600" b="1" i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 wall </a:t>
                      </a:r>
                      <a:r>
                        <a:rPr lang="en-US" sz="16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near the puddle?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Label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Pred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0262966"/>
                  </a:ext>
                </a:extLst>
              </a:tr>
              <a:tr h="3187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Aug. Q #2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</a:t>
                      </a:r>
                      <a:r>
                        <a:rPr lang="en-US" sz="16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Is there </a:t>
                      </a:r>
                      <a:r>
                        <a:rPr lang="en-US" sz="1600" b="1" i="1" dirty="0">
                          <a:solidFill>
                            <a:srgbClr val="0070C0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an elephant</a:t>
                      </a:r>
                      <a:r>
                        <a:rPr lang="en-US" sz="1600" b="1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</a:t>
                      </a:r>
                      <a:r>
                        <a:rPr lang="en-US" sz="1600" i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near the puddle?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Label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Pred</a:t>
                      </a:r>
                      <a:r>
                        <a:rPr lang="en-US" sz="16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: 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922450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039136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1"/>
    </mc:Choice>
    <mc:Fallback>
      <p:transition spd="slow" advTm="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2 - Contrast Set</a:t>
            </a:r>
            <a:endParaRPr dirty="0"/>
          </a:p>
        </p:txBody>
      </p:sp>
      <p:sp>
        <p:nvSpPr>
          <p:cNvPr id="348" name="Google Shape;348;p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" name="Google Shape;67;p14">
            <a:extLst>
              <a:ext uri="{FF2B5EF4-FFF2-40B4-BE49-F238E27FC236}">
                <a16:creationId xmlns:a16="http://schemas.microsoft.com/office/drawing/2014/main" id="{273FC775-E744-C549-6B7A-1262423FAF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061038"/>
            <a:ext cx="8520600" cy="864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Clr>
                <a:srgbClr val="434343"/>
              </a:buClr>
            </a:pPr>
            <a:r>
              <a:rPr lang="en-US" dirty="0">
                <a:solidFill>
                  <a:schemeClr val="accent1"/>
                </a:solidFill>
              </a:rPr>
              <a:t>NS is lower on in-distribution</a:t>
            </a:r>
          </a:p>
          <a:p>
            <a:pPr lvl="0">
              <a:lnSpc>
                <a:spcPct val="150000"/>
              </a:lnSpc>
              <a:buClr>
                <a:srgbClr val="434343"/>
              </a:buClr>
            </a:pPr>
            <a:r>
              <a:rPr lang="en-US" dirty="0">
                <a:solidFill>
                  <a:schemeClr val="accent1"/>
                </a:solidFill>
              </a:rPr>
              <a:t>VLE2E models show </a:t>
            </a:r>
            <a:r>
              <a:rPr lang="en-US" b="1" dirty="0">
                <a:solidFill>
                  <a:schemeClr val="accent1"/>
                </a:solidFill>
              </a:rPr>
              <a:t>weak object grounding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endParaRPr lang="en" dirty="0">
              <a:solidFill>
                <a:schemeClr val="accent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0A7E44E-0C44-7C16-9BFE-C08CBE512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261" y="2148103"/>
            <a:ext cx="4255477" cy="272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2872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"/>
    </mc:Choice>
    <mc:Fallback>
      <p:transition spd="slow" advTm="449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3|0.3|0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0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3|0.3|0.3|0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7|0.4|0.4|0.4|0.3|0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4|6.6|2|0.4|0.4|0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3|0.2|0.5|0.3|1.4|1.6|0.7|0.8|1.5|0.7|1.6|4.8|0.4|0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"/>
</p:tagLst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20976</TotalTime>
  <Words>938</Words>
  <Application>Microsoft Macintosh PowerPoint</Application>
  <PresentationFormat>On-screen Show (16:9)</PresentationFormat>
  <Paragraphs>188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Lato</vt:lpstr>
      <vt:lpstr>Playfair Display</vt:lpstr>
      <vt:lpstr>Coral</vt:lpstr>
      <vt:lpstr>Generalization Differences between  End-to-End and Neuro-Symbolic  Vision-Language Reasoning Systems</vt:lpstr>
      <vt:lpstr>Problem Definition</vt:lpstr>
      <vt:lpstr>Overall Findings  </vt:lpstr>
      <vt:lpstr>VLE2E Models on Multi-Image Setups</vt:lpstr>
      <vt:lpstr>NS Models on Multi-Image Setups</vt:lpstr>
      <vt:lpstr>Evaluation 1 - Segment-Combine Test</vt:lpstr>
      <vt:lpstr>Evaluation 1 - Segment-Combine Test</vt:lpstr>
      <vt:lpstr>Evaluation 2 - Contrast Set</vt:lpstr>
      <vt:lpstr>Evaluation 2 - Contrast Set</vt:lpstr>
      <vt:lpstr>Evaluation 2 - Contrast Set</vt:lpstr>
      <vt:lpstr>Evaluation 2 - Contrast Set</vt:lpstr>
      <vt:lpstr>Evaluation 2 - Contrast Set</vt:lpstr>
      <vt:lpstr>Evaluation 3 – Comp Gen (Language)</vt:lpstr>
      <vt:lpstr>Evaluation 3 – Compositional Generalization</vt:lpstr>
      <vt:lpstr>Evaluation 4 – Cross-Benchmark Transfer</vt:lpstr>
      <vt:lpstr>Evaluation 4 – Cross-Benchmark Transfer</vt:lpstr>
      <vt:lpstr>Takeaways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the Robustness of  Vision-and-Language Reasoning Systems </dc:title>
  <cp:lastModifiedBy>Wang Zhu</cp:lastModifiedBy>
  <cp:revision>14</cp:revision>
  <dcterms:modified xsi:type="dcterms:W3CDTF">2022-11-22T22:37:32Z</dcterms:modified>
</cp:coreProperties>
</file>